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0"/>
  </p:notes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8288000" cy="10287000"/>
  <p:notesSz cx="6858000" cy="9144000"/>
  <p:embeddedFontLst>
    <p:embeddedFont>
      <p:font typeface="Canva Sans" panose="020B0604020202020204" charset="0"/>
      <p:regular r:id="rId21"/>
    </p:embeddedFont>
    <p:embeddedFont>
      <p:font typeface="Canva Sans Bold" panose="020B0604020202020204" charset="0"/>
      <p:regular r:id="rId22"/>
    </p:embeddedFont>
    <p:embeddedFont>
      <p:font typeface="Oswald" panose="00000500000000000000" pitchFamily="2" charset="0"/>
      <p:regular r:id="rId23"/>
    </p:embeddedFont>
    <p:embeddedFont>
      <p:font typeface="Oswald Bold" panose="00000800000000000000" charset="0"/>
      <p:regular r:id="rId24"/>
    </p:embeddedFont>
    <p:embeddedFont>
      <p:font typeface="Roboto" panose="02000000000000000000" pitchFamily="2" charset="0"/>
      <p:regular r:id="rId25"/>
      <p:bold r:id="rId26"/>
      <p:italic r:id="rId27"/>
      <p:boldItalic r:id="rId28"/>
    </p:embeddedFont>
    <p:embeddedFont>
      <p:font typeface="Roboto Bold" panose="02000000000000000000" pitchFamily="2" charset="0"/>
      <p:regular r:id="rId29"/>
      <p:bold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7" d="100"/>
          <a:sy n="37" d="100"/>
        </p:scale>
        <p:origin x="988" y="-2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A7B3C-EE4C-48D8-A396-3BB4E16203CB}" type="datetimeFigureOut">
              <a:rPr lang="en-ID" smtClean="0"/>
              <a:t>28/09/2025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52D37D-A924-4566-A61D-B8B6796192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97580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2D37D-A924-4566-A61D-B8B67961926B}" type="slidenum">
              <a:rPr lang="en-ID" smtClean="0"/>
              <a:t>17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13827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6.sv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1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5.sv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0.jpeg"/><Relationship Id="rId4" Type="http://schemas.openxmlformats.org/officeDocument/2006/relationships/image" Target="../media/image1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22.png"/><Relationship Id="rId7" Type="http://schemas.openxmlformats.org/officeDocument/2006/relationships/image" Target="../media/image15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Relationship Id="rId9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5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29.jpeg"/><Relationship Id="rId7" Type="http://schemas.openxmlformats.org/officeDocument/2006/relationships/image" Target="../media/image4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10" Type="http://schemas.openxmlformats.org/officeDocument/2006/relationships/image" Target="../media/image16.svg"/><Relationship Id="rId4" Type="http://schemas.openxmlformats.org/officeDocument/2006/relationships/image" Target="../media/image30.jpeg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7.sv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4" Type="http://schemas.openxmlformats.org/officeDocument/2006/relationships/image" Target="../media/image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39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1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39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5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hyperlink" Target="http://scmb.untan.ac.id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egsnpmb.bppp.kemdikbud.go.id" TargetMode="External"/><Relationship Id="rId5" Type="http://schemas.openxmlformats.org/officeDocument/2006/relationships/hyperlink" Target="http://snbp.snpmb.id" TargetMode="External"/><Relationship Id="rId4" Type="http://schemas.openxmlformats.org/officeDocument/2006/relationships/image" Target="../media/image5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46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5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13.jpeg"/><Relationship Id="rId7" Type="http://schemas.openxmlformats.org/officeDocument/2006/relationships/image" Target="../media/image4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11.svg"/><Relationship Id="rId10" Type="http://schemas.openxmlformats.org/officeDocument/2006/relationships/image" Target="../media/image51.svg"/><Relationship Id="rId4" Type="http://schemas.openxmlformats.org/officeDocument/2006/relationships/image" Target="../media/image10.png"/><Relationship Id="rId9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svg"/><Relationship Id="rId3" Type="http://schemas.openxmlformats.org/officeDocument/2006/relationships/image" Target="../media/image4.png"/><Relationship Id="rId7" Type="http://schemas.openxmlformats.org/officeDocument/2006/relationships/image" Target="../media/image54.png"/><Relationship Id="rId12" Type="http://schemas.openxmlformats.org/officeDocument/2006/relationships/image" Target="../media/image59.sv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sv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0" Type="http://schemas.openxmlformats.org/officeDocument/2006/relationships/image" Target="../media/image57.svg"/><Relationship Id="rId4" Type="http://schemas.openxmlformats.org/officeDocument/2006/relationships/image" Target="../media/image5.svg"/><Relationship Id="rId9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t="-1888" b="-1888"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-2856929" y="4276756"/>
            <a:ext cx="22779745" cy="8001385"/>
          </a:xfrm>
          <a:custGeom>
            <a:avLst/>
            <a:gdLst/>
            <a:ahLst/>
            <a:cxnLst/>
            <a:rect l="l" t="t" r="r" b="b"/>
            <a:pathLst>
              <a:path w="22779745" h="8001385">
                <a:moveTo>
                  <a:pt x="22779745" y="0"/>
                </a:moveTo>
                <a:lnTo>
                  <a:pt x="0" y="0"/>
                </a:lnTo>
                <a:lnTo>
                  <a:pt x="0" y="8001385"/>
                </a:lnTo>
                <a:lnTo>
                  <a:pt x="22779745" y="8001385"/>
                </a:lnTo>
                <a:lnTo>
                  <a:pt x="22779745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28700" y="7731498"/>
            <a:ext cx="662634" cy="662634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69E22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flipV="1">
            <a:off x="7674808" y="-853732"/>
            <a:ext cx="11244906" cy="5130488"/>
          </a:xfrm>
          <a:custGeom>
            <a:avLst/>
            <a:gdLst/>
            <a:ahLst/>
            <a:cxnLst/>
            <a:rect l="l" t="t" r="r" b="b"/>
            <a:pathLst>
              <a:path w="11244906" h="5130488">
                <a:moveTo>
                  <a:pt x="0" y="5130488"/>
                </a:moveTo>
                <a:lnTo>
                  <a:pt x="11244906" y="5130488"/>
                </a:lnTo>
                <a:lnTo>
                  <a:pt x="11244906" y="0"/>
                </a:lnTo>
                <a:lnTo>
                  <a:pt x="0" y="0"/>
                </a:lnTo>
                <a:lnTo>
                  <a:pt x="0" y="5130488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9262048" y="129411"/>
            <a:ext cx="10101486" cy="9641485"/>
            <a:chOff x="-156812" y="-5088"/>
            <a:chExt cx="6663624" cy="6360176"/>
          </a:xfrm>
        </p:grpSpPr>
        <p:sp>
          <p:nvSpPr>
            <p:cNvPr id="9" name="Freeform 9"/>
            <p:cNvSpPr/>
            <p:nvPr/>
          </p:nvSpPr>
          <p:spPr>
            <a:xfrm>
              <a:off x="-156812" y="-5088"/>
              <a:ext cx="6663624" cy="6360176"/>
            </a:xfrm>
            <a:custGeom>
              <a:avLst/>
              <a:gdLst/>
              <a:ahLst/>
              <a:cxnLst/>
              <a:rect l="l" t="t" r="r" b="b"/>
              <a:pathLst>
                <a:path w="6663624" h="6360176">
                  <a:moveTo>
                    <a:pt x="3331812" y="5088"/>
                  </a:moveTo>
                  <a:lnTo>
                    <a:pt x="3331812" y="5088"/>
                  </a:lnTo>
                  <a:cubicBezTo>
                    <a:pt x="2194111" y="0"/>
                    <a:pt x="1140649" y="604036"/>
                    <a:pt x="570324" y="1588475"/>
                  </a:cubicBezTo>
                  <a:cubicBezTo>
                    <a:pt x="0" y="2572913"/>
                    <a:pt x="0" y="3787263"/>
                    <a:pt x="570324" y="4771701"/>
                  </a:cubicBezTo>
                  <a:cubicBezTo>
                    <a:pt x="1140649" y="5756140"/>
                    <a:pt x="2194111" y="6360176"/>
                    <a:pt x="3331812" y="6355088"/>
                  </a:cubicBezTo>
                  <a:cubicBezTo>
                    <a:pt x="4469513" y="6360176"/>
                    <a:pt x="5522976" y="5756140"/>
                    <a:pt x="6093300" y="4771701"/>
                  </a:cubicBezTo>
                  <a:cubicBezTo>
                    <a:pt x="6663624" y="3787263"/>
                    <a:pt x="6663624" y="2572913"/>
                    <a:pt x="6093300" y="1588475"/>
                  </a:cubicBezTo>
                  <a:cubicBezTo>
                    <a:pt x="5522976" y="604036"/>
                    <a:pt x="4469513" y="0"/>
                    <a:pt x="3331812" y="5088"/>
                  </a:cubicBezTo>
                  <a:close/>
                </a:path>
              </a:pathLst>
            </a:custGeom>
            <a:solidFill>
              <a:srgbClr val="FFA500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284320" y="415956"/>
              <a:ext cx="5781360" cy="5518089"/>
            </a:xfrm>
            <a:custGeom>
              <a:avLst/>
              <a:gdLst/>
              <a:ahLst/>
              <a:cxnLst/>
              <a:rect l="l" t="t" r="r" b="b"/>
              <a:pathLst>
                <a:path w="5781360" h="5518089">
                  <a:moveTo>
                    <a:pt x="2890680" y="4414"/>
                  </a:moveTo>
                  <a:cubicBezTo>
                    <a:pt x="1903611" y="0"/>
                    <a:pt x="989627" y="524062"/>
                    <a:pt x="494813" y="1378160"/>
                  </a:cubicBezTo>
                  <a:cubicBezTo>
                    <a:pt x="0" y="2232259"/>
                    <a:pt x="0" y="3285829"/>
                    <a:pt x="494813" y="4139928"/>
                  </a:cubicBezTo>
                  <a:cubicBezTo>
                    <a:pt x="989627" y="4994026"/>
                    <a:pt x="1903611" y="5518088"/>
                    <a:pt x="2890680" y="5513674"/>
                  </a:cubicBezTo>
                  <a:cubicBezTo>
                    <a:pt x="3877749" y="5518088"/>
                    <a:pt x="4791733" y="4994026"/>
                    <a:pt x="5286547" y="4139928"/>
                  </a:cubicBezTo>
                  <a:cubicBezTo>
                    <a:pt x="5781360" y="3285829"/>
                    <a:pt x="5781360" y="2232259"/>
                    <a:pt x="5286547" y="1378161"/>
                  </a:cubicBezTo>
                  <a:cubicBezTo>
                    <a:pt x="4791733" y="524062"/>
                    <a:pt x="3877749" y="0"/>
                    <a:pt x="2890680" y="4414"/>
                  </a:cubicBezTo>
                  <a:close/>
                </a:path>
              </a:pathLst>
            </a:custGeom>
            <a:blipFill>
              <a:blip r:embed="rId7"/>
              <a:stretch>
                <a:fillRect l="-47506" r="-53453" b="-13546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-514350" y="2235520"/>
            <a:ext cx="6831410" cy="1005859"/>
            <a:chOff x="0" y="0"/>
            <a:chExt cx="3064669" cy="45124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064669" cy="451243"/>
            </a:xfrm>
            <a:custGeom>
              <a:avLst/>
              <a:gdLst/>
              <a:ahLst/>
              <a:cxnLst/>
              <a:rect l="l" t="t" r="r" b="b"/>
              <a:pathLst>
                <a:path w="3064669" h="451243">
                  <a:moveTo>
                    <a:pt x="2861469" y="0"/>
                  </a:moveTo>
                  <a:lnTo>
                    <a:pt x="0" y="0"/>
                  </a:lnTo>
                  <a:lnTo>
                    <a:pt x="0" y="451243"/>
                  </a:lnTo>
                  <a:lnTo>
                    <a:pt x="2861469" y="451243"/>
                  </a:lnTo>
                  <a:lnTo>
                    <a:pt x="3064669" y="225621"/>
                  </a:lnTo>
                  <a:lnTo>
                    <a:pt x="2861469" y="0"/>
                  </a:lnTo>
                  <a:close/>
                </a:path>
              </a:pathLst>
            </a:custGeom>
            <a:solidFill>
              <a:srgbClr val="FFA500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2950369" cy="4893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AutoShape 14"/>
          <p:cNvSpPr/>
          <p:nvPr/>
        </p:nvSpPr>
        <p:spPr>
          <a:xfrm>
            <a:off x="1169784" y="7210780"/>
            <a:ext cx="2254080" cy="0"/>
          </a:xfrm>
          <a:prstGeom prst="line">
            <a:avLst/>
          </a:prstGeom>
          <a:ln w="95250" cap="flat">
            <a:solidFill>
              <a:srgbClr val="05347E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15" name="Freeform 15"/>
          <p:cNvSpPr/>
          <p:nvPr/>
        </p:nvSpPr>
        <p:spPr>
          <a:xfrm>
            <a:off x="1169784" y="7871305"/>
            <a:ext cx="380466" cy="383019"/>
          </a:xfrm>
          <a:custGeom>
            <a:avLst/>
            <a:gdLst/>
            <a:ahLst/>
            <a:cxnLst/>
            <a:rect l="l" t="t" r="r" b="b"/>
            <a:pathLst>
              <a:path w="380466" h="383019">
                <a:moveTo>
                  <a:pt x="0" y="0"/>
                </a:moveTo>
                <a:lnTo>
                  <a:pt x="380466" y="0"/>
                </a:lnTo>
                <a:lnTo>
                  <a:pt x="380466" y="383020"/>
                </a:lnTo>
                <a:lnTo>
                  <a:pt x="0" y="38302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652633" y="713174"/>
            <a:ext cx="1046095" cy="1046095"/>
          </a:xfrm>
          <a:custGeom>
            <a:avLst/>
            <a:gdLst/>
            <a:ahLst/>
            <a:cxnLst/>
            <a:rect l="l" t="t" r="r" b="b"/>
            <a:pathLst>
              <a:path w="1046095" h="1046095">
                <a:moveTo>
                  <a:pt x="0" y="0"/>
                </a:moveTo>
                <a:lnTo>
                  <a:pt x="1046095" y="0"/>
                </a:lnTo>
                <a:lnTo>
                  <a:pt x="1046095" y="1046096"/>
                </a:lnTo>
                <a:lnTo>
                  <a:pt x="0" y="104609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990600" y="3376415"/>
            <a:ext cx="10282759" cy="1659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545"/>
              </a:lnSpc>
            </a:pPr>
            <a:r>
              <a:rPr lang="en-US" sz="9675" b="1" dirty="0">
                <a:solidFill>
                  <a:srgbClr val="05347E"/>
                </a:solidFill>
                <a:latin typeface="Oswald Bold"/>
                <a:ea typeface="Oswald Bold"/>
                <a:cs typeface="Oswald Bold"/>
                <a:sym typeface="Oswald Bold"/>
              </a:rPr>
              <a:t>PROGRAM STUDI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90600" y="4819681"/>
            <a:ext cx="7195782" cy="1748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85"/>
              </a:lnSpc>
            </a:pPr>
            <a:r>
              <a:rPr lang="en-US" sz="10275" b="1" dirty="0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ILMU TANAH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75681" y="2400426"/>
            <a:ext cx="5437887" cy="556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FAKULTAS PERTANIAN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836624" y="910850"/>
            <a:ext cx="7039407" cy="1261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UNIVERSITAS TANJUNGPURA</a:t>
            </a:r>
          </a:p>
          <a:p>
            <a:pPr algn="l">
              <a:lnSpc>
                <a:spcPts val="5039"/>
              </a:lnSpc>
            </a:pPr>
            <a:endParaRPr lang="en-US" sz="3599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836624" y="7814155"/>
            <a:ext cx="5347479" cy="464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lang="en-US" sz="27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proditanahuntan.wordpress.com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516686" y="5600814"/>
            <a:ext cx="19321371" cy="5458287"/>
          </a:xfrm>
          <a:custGeom>
            <a:avLst/>
            <a:gdLst/>
            <a:ahLst/>
            <a:cxnLst/>
            <a:rect l="l" t="t" r="r" b="b"/>
            <a:pathLst>
              <a:path w="19321371" h="5458287">
                <a:moveTo>
                  <a:pt x="19321372" y="0"/>
                </a:moveTo>
                <a:lnTo>
                  <a:pt x="0" y="0"/>
                </a:lnTo>
                <a:lnTo>
                  <a:pt x="0" y="5458288"/>
                </a:lnTo>
                <a:lnTo>
                  <a:pt x="19321372" y="5458288"/>
                </a:lnTo>
                <a:lnTo>
                  <a:pt x="1932137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V="1">
            <a:off x="8463056" y="-736170"/>
            <a:ext cx="10341630" cy="4718369"/>
          </a:xfrm>
          <a:custGeom>
            <a:avLst/>
            <a:gdLst/>
            <a:ahLst/>
            <a:cxnLst/>
            <a:rect l="l" t="t" r="r" b="b"/>
            <a:pathLst>
              <a:path w="10341630" h="4718369">
                <a:moveTo>
                  <a:pt x="0" y="4718369"/>
                </a:moveTo>
                <a:lnTo>
                  <a:pt x="10341630" y="4718369"/>
                </a:lnTo>
                <a:lnTo>
                  <a:pt x="10341630" y="0"/>
                </a:lnTo>
                <a:lnTo>
                  <a:pt x="0" y="0"/>
                </a:lnTo>
                <a:lnTo>
                  <a:pt x="0" y="4718369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9446998" y="544896"/>
            <a:ext cx="8664039" cy="8269496"/>
            <a:chOff x="-156812" y="-5088"/>
            <a:chExt cx="6663624" cy="6360176"/>
          </a:xfrm>
        </p:grpSpPr>
        <p:sp>
          <p:nvSpPr>
            <p:cNvPr id="5" name="Freeform 5"/>
            <p:cNvSpPr/>
            <p:nvPr/>
          </p:nvSpPr>
          <p:spPr>
            <a:xfrm>
              <a:off x="-156812" y="-5088"/>
              <a:ext cx="6663624" cy="6360176"/>
            </a:xfrm>
            <a:custGeom>
              <a:avLst/>
              <a:gdLst/>
              <a:ahLst/>
              <a:cxnLst/>
              <a:rect l="l" t="t" r="r" b="b"/>
              <a:pathLst>
                <a:path w="6663624" h="6360176">
                  <a:moveTo>
                    <a:pt x="3331812" y="5088"/>
                  </a:moveTo>
                  <a:lnTo>
                    <a:pt x="3331812" y="5088"/>
                  </a:lnTo>
                  <a:cubicBezTo>
                    <a:pt x="2194111" y="0"/>
                    <a:pt x="1140649" y="604036"/>
                    <a:pt x="570324" y="1588475"/>
                  </a:cubicBezTo>
                  <a:cubicBezTo>
                    <a:pt x="0" y="2572913"/>
                    <a:pt x="0" y="3787263"/>
                    <a:pt x="570324" y="4771701"/>
                  </a:cubicBezTo>
                  <a:cubicBezTo>
                    <a:pt x="1140649" y="5756140"/>
                    <a:pt x="2194111" y="6360176"/>
                    <a:pt x="3331812" y="6355088"/>
                  </a:cubicBezTo>
                  <a:cubicBezTo>
                    <a:pt x="4469513" y="6360176"/>
                    <a:pt x="5522976" y="5756140"/>
                    <a:pt x="6093300" y="4771701"/>
                  </a:cubicBezTo>
                  <a:cubicBezTo>
                    <a:pt x="6663624" y="3787263"/>
                    <a:pt x="6663624" y="2572913"/>
                    <a:pt x="6093300" y="1588475"/>
                  </a:cubicBezTo>
                  <a:cubicBezTo>
                    <a:pt x="5522976" y="604036"/>
                    <a:pt x="4469513" y="0"/>
                    <a:pt x="3331812" y="5088"/>
                  </a:cubicBezTo>
                  <a:close/>
                </a:path>
              </a:pathLst>
            </a:custGeom>
            <a:solidFill>
              <a:srgbClr val="FFA500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464464" y="387526"/>
              <a:ext cx="5549466" cy="5296755"/>
            </a:xfrm>
            <a:custGeom>
              <a:avLst/>
              <a:gdLst/>
              <a:ahLst/>
              <a:cxnLst/>
              <a:rect l="l" t="t" r="r" b="b"/>
              <a:pathLst>
                <a:path w="5549466" h="5296755">
                  <a:moveTo>
                    <a:pt x="2774733" y="4237"/>
                  </a:moveTo>
                  <a:cubicBezTo>
                    <a:pt x="1827256" y="0"/>
                    <a:pt x="949932" y="503041"/>
                    <a:pt x="474966" y="1322882"/>
                  </a:cubicBezTo>
                  <a:cubicBezTo>
                    <a:pt x="0" y="2142722"/>
                    <a:pt x="0" y="3154032"/>
                    <a:pt x="474966" y="3973872"/>
                  </a:cubicBezTo>
                  <a:cubicBezTo>
                    <a:pt x="949932" y="4793713"/>
                    <a:pt x="1827256" y="5296754"/>
                    <a:pt x="2774733" y="5292517"/>
                  </a:cubicBezTo>
                  <a:cubicBezTo>
                    <a:pt x="3722210" y="5296754"/>
                    <a:pt x="4599534" y="4793713"/>
                    <a:pt x="5074500" y="3973872"/>
                  </a:cubicBezTo>
                  <a:cubicBezTo>
                    <a:pt x="5549466" y="3154032"/>
                    <a:pt x="5549466" y="2142722"/>
                    <a:pt x="5074500" y="1322882"/>
                  </a:cubicBezTo>
                  <a:cubicBezTo>
                    <a:pt x="4599534" y="503041"/>
                    <a:pt x="3722210" y="0"/>
                    <a:pt x="2774733" y="4237"/>
                  </a:cubicBezTo>
                  <a:close/>
                </a:path>
              </a:pathLst>
            </a:custGeom>
            <a:blipFill>
              <a:blip r:embed="rId6"/>
              <a:stretch>
                <a:fillRect l="-1577" t="-6435" r="223" b="-8477"/>
              </a:stretch>
            </a:blipFill>
          </p:spPr>
          <p:txBody>
            <a:bodyPr/>
            <a:lstStyle/>
            <a:p>
              <a:endParaRPr lang="en-ID" dirty="0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516686" y="2985095"/>
            <a:ext cx="5802567" cy="815340"/>
            <a:chOff x="0" y="0"/>
            <a:chExt cx="1528248" cy="21474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528248" cy="214740"/>
            </a:xfrm>
            <a:custGeom>
              <a:avLst/>
              <a:gdLst/>
              <a:ahLst/>
              <a:cxnLst/>
              <a:rect l="l" t="t" r="r" b="b"/>
              <a:pathLst>
                <a:path w="1528248" h="214740">
                  <a:moveTo>
                    <a:pt x="26684" y="0"/>
                  </a:moveTo>
                  <a:lnTo>
                    <a:pt x="1501564" y="0"/>
                  </a:lnTo>
                  <a:cubicBezTo>
                    <a:pt x="1516301" y="0"/>
                    <a:pt x="1528248" y="11947"/>
                    <a:pt x="1528248" y="26684"/>
                  </a:cubicBezTo>
                  <a:lnTo>
                    <a:pt x="1528248" y="188055"/>
                  </a:lnTo>
                  <a:cubicBezTo>
                    <a:pt x="1528248" y="195132"/>
                    <a:pt x="1525437" y="201920"/>
                    <a:pt x="1520432" y="206924"/>
                  </a:cubicBezTo>
                  <a:cubicBezTo>
                    <a:pt x="1515428" y="211928"/>
                    <a:pt x="1508641" y="214740"/>
                    <a:pt x="1501564" y="214740"/>
                  </a:cubicBezTo>
                  <a:lnTo>
                    <a:pt x="26684" y="214740"/>
                  </a:lnTo>
                  <a:cubicBezTo>
                    <a:pt x="19607" y="214740"/>
                    <a:pt x="12820" y="211928"/>
                    <a:pt x="7816" y="206924"/>
                  </a:cubicBezTo>
                  <a:cubicBezTo>
                    <a:pt x="2811" y="201920"/>
                    <a:pt x="0" y="195132"/>
                    <a:pt x="0" y="188055"/>
                  </a:cubicBezTo>
                  <a:lnTo>
                    <a:pt x="0" y="26684"/>
                  </a:lnTo>
                  <a:cubicBezTo>
                    <a:pt x="0" y="19607"/>
                    <a:pt x="2811" y="12820"/>
                    <a:pt x="7816" y="7816"/>
                  </a:cubicBezTo>
                  <a:cubicBezTo>
                    <a:pt x="12820" y="2811"/>
                    <a:pt x="19607" y="0"/>
                    <a:pt x="26684" y="0"/>
                  </a:cubicBezTo>
                  <a:close/>
                </a:path>
              </a:pathLst>
            </a:custGeom>
            <a:solidFill>
              <a:srgbClr val="F69E22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528248" cy="2528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401182" y="1320856"/>
            <a:ext cx="10649074" cy="16642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416"/>
              </a:lnSpc>
            </a:pPr>
            <a:r>
              <a:rPr lang="en-US" sz="8154" b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FILOSOFI ILMU TANAH</a:t>
            </a:r>
          </a:p>
          <a:p>
            <a:pPr algn="l">
              <a:lnSpc>
                <a:spcPts val="1477"/>
              </a:lnSpc>
            </a:pPr>
            <a:endParaRPr lang="en-US" sz="8154" b="1">
              <a:solidFill>
                <a:srgbClr val="000000"/>
              </a:solidFill>
              <a:latin typeface="Oswald Bold"/>
              <a:ea typeface="Oswald Bold"/>
              <a:cs typeface="Oswald Bold"/>
              <a:sym typeface="Oswald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20014" y="4833509"/>
            <a:ext cx="8830980" cy="2212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"Essentially, All Life Depends Upon The Soil... There Can Be No Life Without Soil And No Soil Without Life; They Have Evolved Together"</a:t>
            </a:r>
          </a:p>
          <a:p>
            <a:pPr algn="ctr">
              <a:lnSpc>
                <a:spcPts val="3359"/>
              </a:lnSpc>
              <a:spcBef>
                <a:spcPct val="0"/>
              </a:spcBef>
            </a:pPr>
            <a:endParaRPr lang="en-US" sz="3399" dirty="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70392" y="7095261"/>
            <a:ext cx="8830980" cy="887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199"/>
              </a:lnSpc>
            </a:pPr>
            <a:r>
              <a:rPr lang="en-US" sz="2999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By Charles E. Kellogg, USDA Yearbook of Agriculture, 1938</a:t>
            </a:r>
          </a:p>
          <a:p>
            <a:pPr algn="just">
              <a:lnSpc>
                <a:spcPts val="2939"/>
              </a:lnSpc>
              <a:spcBef>
                <a:spcPct val="0"/>
              </a:spcBef>
            </a:pPr>
            <a:endParaRPr lang="en-US" sz="2999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01182" y="3148273"/>
            <a:ext cx="5347479" cy="431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proditanahuntan.wordpress.com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229977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04" r="-2204"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-516686" y="-305349"/>
            <a:ext cx="19321371" cy="5458287"/>
          </a:xfrm>
          <a:custGeom>
            <a:avLst/>
            <a:gdLst/>
            <a:ahLst/>
            <a:cxnLst/>
            <a:rect l="l" t="t" r="r" b="b"/>
            <a:pathLst>
              <a:path w="19321371" h="5458287">
                <a:moveTo>
                  <a:pt x="19321372" y="5458287"/>
                </a:moveTo>
                <a:lnTo>
                  <a:pt x="0" y="5458287"/>
                </a:lnTo>
                <a:lnTo>
                  <a:pt x="0" y="0"/>
                </a:lnTo>
                <a:lnTo>
                  <a:pt x="19321372" y="0"/>
                </a:lnTo>
                <a:lnTo>
                  <a:pt x="19321372" y="5458287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10046602" y="1347156"/>
            <a:ext cx="7611564" cy="7611564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-156812" y="-5088"/>
              <a:ext cx="6663624" cy="6360176"/>
            </a:xfrm>
            <a:custGeom>
              <a:avLst/>
              <a:gdLst/>
              <a:ahLst/>
              <a:cxnLst/>
              <a:rect l="l" t="t" r="r" b="b"/>
              <a:pathLst>
                <a:path w="6663624" h="6360176">
                  <a:moveTo>
                    <a:pt x="3331812" y="5088"/>
                  </a:moveTo>
                  <a:lnTo>
                    <a:pt x="3331812" y="5088"/>
                  </a:lnTo>
                  <a:cubicBezTo>
                    <a:pt x="2194111" y="0"/>
                    <a:pt x="1140649" y="604036"/>
                    <a:pt x="570324" y="1588475"/>
                  </a:cubicBezTo>
                  <a:cubicBezTo>
                    <a:pt x="0" y="2572913"/>
                    <a:pt x="0" y="3787263"/>
                    <a:pt x="570324" y="4771701"/>
                  </a:cubicBezTo>
                  <a:cubicBezTo>
                    <a:pt x="1140649" y="5756140"/>
                    <a:pt x="2194111" y="6360176"/>
                    <a:pt x="3331812" y="6355088"/>
                  </a:cubicBezTo>
                  <a:cubicBezTo>
                    <a:pt x="4469513" y="6360176"/>
                    <a:pt x="5522976" y="5756140"/>
                    <a:pt x="6093300" y="4771701"/>
                  </a:cubicBezTo>
                  <a:cubicBezTo>
                    <a:pt x="6663624" y="3787263"/>
                    <a:pt x="6663624" y="2572913"/>
                    <a:pt x="6093300" y="1588475"/>
                  </a:cubicBezTo>
                  <a:cubicBezTo>
                    <a:pt x="5522976" y="604036"/>
                    <a:pt x="4469513" y="0"/>
                    <a:pt x="3331812" y="5088"/>
                  </a:cubicBezTo>
                  <a:close/>
                </a:path>
              </a:pathLst>
            </a:custGeom>
            <a:solidFill>
              <a:srgbClr val="F69E22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284320" y="415956"/>
              <a:ext cx="5781360" cy="5518089"/>
            </a:xfrm>
            <a:custGeom>
              <a:avLst/>
              <a:gdLst/>
              <a:ahLst/>
              <a:cxnLst/>
              <a:rect l="l" t="t" r="r" b="b"/>
              <a:pathLst>
                <a:path w="5781360" h="5518089">
                  <a:moveTo>
                    <a:pt x="2890680" y="4414"/>
                  </a:moveTo>
                  <a:cubicBezTo>
                    <a:pt x="1903611" y="0"/>
                    <a:pt x="989627" y="524062"/>
                    <a:pt x="494813" y="1378160"/>
                  </a:cubicBezTo>
                  <a:cubicBezTo>
                    <a:pt x="0" y="2232259"/>
                    <a:pt x="0" y="3285829"/>
                    <a:pt x="494813" y="4139928"/>
                  </a:cubicBezTo>
                  <a:cubicBezTo>
                    <a:pt x="989627" y="4994026"/>
                    <a:pt x="1903611" y="5518088"/>
                    <a:pt x="2890680" y="5513674"/>
                  </a:cubicBezTo>
                  <a:cubicBezTo>
                    <a:pt x="3877749" y="5518088"/>
                    <a:pt x="4791733" y="4994026"/>
                    <a:pt x="5286547" y="4139928"/>
                  </a:cubicBezTo>
                  <a:cubicBezTo>
                    <a:pt x="5781360" y="3285829"/>
                    <a:pt x="5781360" y="2232259"/>
                    <a:pt x="5286547" y="1378161"/>
                  </a:cubicBezTo>
                  <a:cubicBezTo>
                    <a:pt x="4791733" y="524062"/>
                    <a:pt x="3877749" y="0"/>
                    <a:pt x="2890680" y="4414"/>
                  </a:cubicBezTo>
                  <a:close/>
                </a:path>
              </a:pathLst>
            </a:custGeom>
            <a:blipFill>
              <a:blip r:embed="rId5"/>
              <a:stretch>
                <a:fillRect l="-24948" r="-24475"/>
              </a:stretch>
            </a:blipFill>
          </p:spPr>
        </p:sp>
      </p:grpSp>
      <p:sp>
        <p:nvSpPr>
          <p:cNvPr id="7" name="AutoShape 7"/>
          <p:cNvSpPr/>
          <p:nvPr/>
        </p:nvSpPr>
        <p:spPr>
          <a:xfrm flipV="1">
            <a:off x="1029223" y="3033225"/>
            <a:ext cx="2255876" cy="19050"/>
          </a:xfrm>
          <a:prstGeom prst="line">
            <a:avLst/>
          </a:prstGeom>
          <a:ln w="123825" cap="flat">
            <a:solidFill>
              <a:srgbClr val="05347E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Freeform 8"/>
          <p:cNvSpPr/>
          <p:nvPr/>
        </p:nvSpPr>
        <p:spPr>
          <a:xfrm>
            <a:off x="-516686" y="8939547"/>
            <a:ext cx="19298896" cy="3715037"/>
          </a:xfrm>
          <a:custGeom>
            <a:avLst/>
            <a:gdLst/>
            <a:ahLst/>
            <a:cxnLst/>
            <a:rect l="l" t="t" r="r" b="b"/>
            <a:pathLst>
              <a:path w="19298896" h="3715037">
                <a:moveTo>
                  <a:pt x="0" y="0"/>
                </a:moveTo>
                <a:lnTo>
                  <a:pt x="19298896" y="0"/>
                </a:lnTo>
                <a:lnTo>
                  <a:pt x="19298896" y="3715038"/>
                </a:lnTo>
                <a:lnTo>
                  <a:pt x="0" y="371503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029223" y="927878"/>
            <a:ext cx="8371413" cy="31822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40"/>
              </a:lnSpc>
            </a:pPr>
            <a:r>
              <a:rPr lang="en-US" sz="5600" b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MENGAPA MEMILIH ILMU TANAH?</a:t>
            </a:r>
          </a:p>
          <a:p>
            <a:pPr algn="l">
              <a:lnSpc>
                <a:spcPts val="9941"/>
              </a:lnSpc>
            </a:pPr>
            <a:endParaRPr lang="en-US" sz="5600" b="1">
              <a:solidFill>
                <a:srgbClr val="000000"/>
              </a:solidFill>
              <a:latin typeface="Oswald Bold"/>
              <a:ea typeface="Oswald Bold"/>
              <a:cs typeface="Oswald Bold"/>
              <a:sym typeface="Oswald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29223" y="3312015"/>
            <a:ext cx="8724696" cy="2061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602"/>
              </a:lnSpc>
            </a:pPr>
            <a:r>
              <a:rPr lang="en-US" sz="36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Masa </a:t>
            </a:r>
            <a:r>
              <a:rPr lang="en-US" sz="36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Depan</a:t>
            </a:r>
            <a:r>
              <a:rPr lang="en-US" sz="36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Cerah</a:t>
            </a:r>
          </a:p>
          <a:p>
            <a:pPr algn="just">
              <a:lnSpc>
                <a:spcPts val="2922"/>
              </a:lnSpc>
            </a:pP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Tanah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adalah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sumber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kehidupan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Dengan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meningkatnya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kebutuhan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pangan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dan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kesadaran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lingkungan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ahli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tanah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sangat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dibutuhkan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untuk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menciptakan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solusi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berkelanjutan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</a:p>
          <a:p>
            <a:pPr algn="ctr">
              <a:lnSpc>
                <a:spcPts val="2922"/>
              </a:lnSpc>
            </a:pPr>
            <a:endParaRPr lang="en-US" sz="24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029223" y="5272387"/>
            <a:ext cx="8861667" cy="2119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606"/>
              </a:lnSpc>
            </a:pPr>
            <a:r>
              <a:rPr lang="en-US" sz="36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Karir</a:t>
            </a:r>
            <a:r>
              <a:rPr lang="en-US" sz="36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Beragam</a:t>
            </a:r>
            <a:endParaRPr lang="en-US" sz="36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2926"/>
              </a:lnSpc>
            </a:pP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Dari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peneliti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hingga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konsultan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dari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startup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teknologi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hingga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instansi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pemerintah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Peluang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karir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lulusan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Ilmu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Tanah sangat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luas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dan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menjanjikan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</a:p>
          <a:p>
            <a:pPr algn="just">
              <a:lnSpc>
                <a:spcPts val="3500"/>
              </a:lnSpc>
            </a:pPr>
            <a:endParaRPr lang="en-US" sz="24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13096" y="7160075"/>
            <a:ext cx="8861667" cy="2574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606"/>
              </a:lnSpc>
            </a:pPr>
            <a:r>
              <a:rPr lang="en-US" sz="36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Karir</a:t>
            </a:r>
            <a:r>
              <a:rPr lang="en-US" sz="36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Beragam</a:t>
            </a:r>
            <a:endParaRPr lang="en-US" sz="36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2926"/>
              </a:lnSpc>
            </a:pP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Kontribusi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langsung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untuk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ketahanan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pangan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konservasi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lingkungan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, dan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pembangunan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berkelanjutan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. Karya Anda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akan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berdampak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nyata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bagi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masyarakat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</a:p>
          <a:p>
            <a:pPr algn="just">
              <a:lnSpc>
                <a:spcPts val="3500"/>
              </a:lnSpc>
            </a:pPr>
            <a:endParaRPr lang="en-US" sz="24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3500"/>
              </a:lnSpc>
            </a:pPr>
            <a:endParaRPr lang="en-US" sz="24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04" r="-2204"/>
            </a:stretch>
          </a:blipFill>
        </p:spPr>
      </p:sp>
      <p:sp>
        <p:nvSpPr>
          <p:cNvPr id="3" name="Freeform 3"/>
          <p:cNvSpPr/>
          <p:nvPr/>
        </p:nvSpPr>
        <p:spPr>
          <a:xfrm rot="350868">
            <a:off x="-792430" y="5895650"/>
            <a:ext cx="19872859" cy="7700733"/>
          </a:xfrm>
          <a:custGeom>
            <a:avLst/>
            <a:gdLst/>
            <a:ahLst/>
            <a:cxnLst/>
            <a:rect l="l" t="t" r="r" b="b"/>
            <a:pathLst>
              <a:path w="19872859" h="7700733">
                <a:moveTo>
                  <a:pt x="0" y="0"/>
                </a:moveTo>
                <a:lnTo>
                  <a:pt x="19872860" y="0"/>
                </a:lnTo>
                <a:lnTo>
                  <a:pt x="19872860" y="7700733"/>
                </a:lnTo>
                <a:lnTo>
                  <a:pt x="0" y="77007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2274991" y="4062701"/>
            <a:ext cx="6717235" cy="5430822"/>
            <a:chOff x="0" y="0"/>
            <a:chExt cx="1769148" cy="143034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769148" cy="1430340"/>
            </a:xfrm>
            <a:custGeom>
              <a:avLst/>
              <a:gdLst/>
              <a:ahLst/>
              <a:cxnLst/>
              <a:rect l="l" t="t" r="r" b="b"/>
              <a:pathLst>
                <a:path w="1769148" h="1430340">
                  <a:moveTo>
                    <a:pt x="71458" y="0"/>
                  </a:moveTo>
                  <a:lnTo>
                    <a:pt x="1697691" y="0"/>
                  </a:lnTo>
                  <a:cubicBezTo>
                    <a:pt x="1737156" y="0"/>
                    <a:pt x="1769148" y="31993"/>
                    <a:pt x="1769148" y="71458"/>
                  </a:cubicBezTo>
                  <a:lnTo>
                    <a:pt x="1769148" y="1358882"/>
                  </a:lnTo>
                  <a:cubicBezTo>
                    <a:pt x="1769148" y="1398347"/>
                    <a:pt x="1737156" y="1430340"/>
                    <a:pt x="1697691" y="1430340"/>
                  </a:cubicBezTo>
                  <a:lnTo>
                    <a:pt x="71458" y="1430340"/>
                  </a:lnTo>
                  <a:cubicBezTo>
                    <a:pt x="52506" y="1430340"/>
                    <a:pt x="34330" y="1422811"/>
                    <a:pt x="20930" y="1409410"/>
                  </a:cubicBezTo>
                  <a:cubicBezTo>
                    <a:pt x="7529" y="1396010"/>
                    <a:pt x="0" y="1377834"/>
                    <a:pt x="0" y="1358882"/>
                  </a:cubicBezTo>
                  <a:lnTo>
                    <a:pt x="0" y="71458"/>
                  </a:lnTo>
                  <a:cubicBezTo>
                    <a:pt x="0" y="52506"/>
                    <a:pt x="7529" y="34330"/>
                    <a:pt x="20930" y="20930"/>
                  </a:cubicBezTo>
                  <a:cubicBezTo>
                    <a:pt x="34330" y="7529"/>
                    <a:pt x="52506" y="0"/>
                    <a:pt x="71458" y="0"/>
                  </a:cubicBezTo>
                  <a:close/>
                </a:path>
              </a:pathLst>
            </a:custGeom>
            <a:solidFill>
              <a:srgbClr val="05347E"/>
            </a:solidFill>
            <a:ln w="104775" cap="rnd">
              <a:solidFill>
                <a:srgbClr val="FFA500"/>
              </a:solidFill>
              <a:prstDash val="solid"/>
              <a:round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1769148" cy="14684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295774" y="4062701"/>
            <a:ext cx="6732917" cy="5430822"/>
            <a:chOff x="0" y="0"/>
            <a:chExt cx="1773279" cy="143034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773279" cy="1430340"/>
            </a:xfrm>
            <a:custGeom>
              <a:avLst/>
              <a:gdLst/>
              <a:ahLst/>
              <a:cxnLst/>
              <a:rect l="l" t="t" r="r" b="b"/>
              <a:pathLst>
                <a:path w="1773279" h="1430340">
                  <a:moveTo>
                    <a:pt x="71291" y="0"/>
                  </a:moveTo>
                  <a:lnTo>
                    <a:pt x="1701987" y="0"/>
                  </a:lnTo>
                  <a:cubicBezTo>
                    <a:pt x="1741360" y="0"/>
                    <a:pt x="1773279" y="31918"/>
                    <a:pt x="1773279" y="71291"/>
                  </a:cubicBezTo>
                  <a:lnTo>
                    <a:pt x="1773279" y="1359049"/>
                  </a:lnTo>
                  <a:cubicBezTo>
                    <a:pt x="1773279" y="1398422"/>
                    <a:pt x="1741360" y="1430340"/>
                    <a:pt x="1701987" y="1430340"/>
                  </a:cubicBezTo>
                  <a:lnTo>
                    <a:pt x="71291" y="1430340"/>
                  </a:lnTo>
                  <a:cubicBezTo>
                    <a:pt x="31918" y="1430340"/>
                    <a:pt x="0" y="1398422"/>
                    <a:pt x="0" y="1359049"/>
                  </a:cubicBezTo>
                  <a:lnTo>
                    <a:pt x="0" y="71291"/>
                  </a:lnTo>
                  <a:cubicBezTo>
                    <a:pt x="0" y="31918"/>
                    <a:pt x="31918" y="0"/>
                    <a:pt x="71291" y="0"/>
                  </a:cubicBezTo>
                  <a:close/>
                </a:path>
              </a:pathLst>
            </a:custGeom>
            <a:solidFill>
              <a:srgbClr val="05347E"/>
            </a:solidFill>
            <a:ln w="104775" cap="rnd">
              <a:solidFill>
                <a:srgbClr val="FFA500"/>
              </a:solidFill>
              <a:prstDash val="solid"/>
              <a:round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773279" cy="14684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4545778" y="3133968"/>
            <a:ext cx="2285431" cy="2285431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-156812" y="-5088"/>
              <a:ext cx="6663624" cy="6360176"/>
            </a:xfrm>
            <a:custGeom>
              <a:avLst/>
              <a:gdLst/>
              <a:ahLst/>
              <a:cxnLst/>
              <a:rect l="l" t="t" r="r" b="b"/>
              <a:pathLst>
                <a:path w="6663624" h="6360176">
                  <a:moveTo>
                    <a:pt x="3331812" y="5088"/>
                  </a:moveTo>
                  <a:lnTo>
                    <a:pt x="3331812" y="5088"/>
                  </a:lnTo>
                  <a:cubicBezTo>
                    <a:pt x="2194111" y="0"/>
                    <a:pt x="1140649" y="604036"/>
                    <a:pt x="570324" y="1588475"/>
                  </a:cubicBezTo>
                  <a:cubicBezTo>
                    <a:pt x="0" y="2572913"/>
                    <a:pt x="0" y="3787263"/>
                    <a:pt x="570324" y="4771701"/>
                  </a:cubicBezTo>
                  <a:cubicBezTo>
                    <a:pt x="1140649" y="5756140"/>
                    <a:pt x="2194111" y="6360176"/>
                    <a:pt x="3331812" y="6355088"/>
                  </a:cubicBezTo>
                  <a:cubicBezTo>
                    <a:pt x="4469513" y="6360176"/>
                    <a:pt x="5522976" y="5756140"/>
                    <a:pt x="6093300" y="4771701"/>
                  </a:cubicBezTo>
                  <a:cubicBezTo>
                    <a:pt x="6663624" y="3787263"/>
                    <a:pt x="6663624" y="2572913"/>
                    <a:pt x="6093300" y="1588475"/>
                  </a:cubicBezTo>
                  <a:cubicBezTo>
                    <a:pt x="5522976" y="604036"/>
                    <a:pt x="4469513" y="0"/>
                    <a:pt x="3331812" y="5088"/>
                  </a:cubicBezTo>
                  <a:close/>
                </a:path>
              </a:pathLst>
            </a:custGeom>
            <a:solidFill>
              <a:srgbClr val="F69E22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284320" y="415956"/>
              <a:ext cx="5781360" cy="5518089"/>
            </a:xfrm>
            <a:custGeom>
              <a:avLst/>
              <a:gdLst/>
              <a:ahLst/>
              <a:cxnLst/>
              <a:rect l="l" t="t" r="r" b="b"/>
              <a:pathLst>
                <a:path w="5781360" h="5518089">
                  <a:moveTo>
                    <a:pt x="2890680" y="4414"/>
                  </a:moveTo>
                  <a:cubicBezTo>
                    <a:pt x="1903611" y="0"/>
                    <a:pt x="989627" y="524062"/>
                    <a:pt x="494813" y="1378160"/>
                  </a:cubicBezTo>
                  <a:cubicBezTo>
                    <a:pt x="0" y="2232259"/>
                    <a:pt x="0" y="3285829"/>
                    <a:pt x="494813" y="4139928"/>
                  </a:cubicBezTo>
                  <a:cubicBezTo>
                    <a:pt x="989627" y="4994026"/>
                    <a:pt x="1903611" y="5518088"/>
                    <a:pt x="2890680" y="5513674"/>
                  </a:cubicBezTo>
                  <a:cubicBezTo>
                    <a:pt x="3877749" y="5518088"/>
                    <a:pt x="4791733" y="4994026"/>
                    <a:pt x="5286547" y="4139928"/>
                  </a:cubicBezTo>
                  <a:cubicBezTo>
                    <a:pt x="5781360" y="3285829"/>
                    <a:pt x="5781360" y="2232259"/>
                    <a:pt x="5286547" y="1378161"/>
                  </a:cubicBezTo>
                  <a:cubicBezTo>
                    <a:pt x="4791733" y="524062"/>
                    <a:pt x="3877749" y="0"/>
                    <a:pt x="2890680" y="4414"/>
                  </a:cubicBezTo>
                  <a:close/>
                </a:path>
              </a:pathLst>
            </a:custGeom>
            <a:blipFill>
              <a:blip r:embed="rId5"/>
              <a:stretch>
                <a:fillRect l="223" t="-24999" r="223" b="-24999"/>
              </a:stretch>
            </a:blipFill>
          </p:spPr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11442257" y="3079026"/>
            <a:ext cx="2314497" cy="2314497"/>
            <a:chOff x="0" y="0"/>
            <a:chExt cx="6350000" cy="6350000"/>
          </a:xfrm>
        </p:grpSpPr>
        <p:sp>
          <p:nvSpPr>
            <p:cNvPr id="14" name="Freeform 14"/>
            <p:cNvSpPr/>
            <p:nvPr/>
          </p:nvSpPr>
          <p:spPr>
            <a:xfrm>
              <a:off x="-156812" y="-5088"/>
              <a:ext cx="6663624" cy="6360176"/>
            </a:xfrm>
            <a:custGeom>
              <a:avLst/>
              <a:gdLst/>
              <a:ahLst/>
              <a:cxnLst/>
              <a:rect l="l" t="t" r="r" b="b"/>
              <a:pathLst>
                <a:path w="6663624" h="6360176">
                  <a:moveTo>
                    <a:pt x="3331812" y="5088"/>
                  </a:moveTo>
                  <a:lnTo>
                    <a:pt x="3331812" y="5088"/>
                  </a:lnTo>
                  <a:cubicBezTo>
                    <a:pt x="2194111" y="0"/>
                    <a:pt x="1140649" y="604036"/>
                    <a:pt x="570324" y="1588475"/>
                  </a:cubicBezTo>
                  <a:cubicBezTo>
                    <a:pt x="0" y="2572913"/>
                    <a:pt x="0" y="3787263"/>
                    <a:pt x="570324" y="4771701"/>
                  </a:cubicBezTo>
                  <a:cubicBezTo>
                    <a:pt x="1140649" y="5756140"/>
                    <a:pt x="2194111" y="6360176"/>
                    <a:pt x="3331812" y="6355088"/>
                  </a:cubicBezTo>
                  <a:cubicBezTo>
                    <a:pt x="4469513" y="6360176"/>
                    <a:pt x="5522976" y="5756140"/>
                    <a:pt x="6093300" y="4771701"/>
                  </a:cubicBezTo>
                  <a:cubicBezTo>
                    <a:pt x="6663624" y="3787263"/>
                    <a:pt x="6663624" y="2572913"/>
                    <a:pt x="6093300" y="1588475"/>
                  </a:cubicBezTo>
                  <a:cubicBezTo>
                    <a:pt x="5522976" y="604036"/>
                    <a:pt x="4469513" y="0"/>
                    <a:pt x="3331812" y="5088"/>
                  </a:cubicBezTo>
                  <a:close/>
                </a:path>
              </a:pathLst>
            </a:custGeom>
            <a:solidFill>
              <a:srgbClr val="FFA500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284320" y="415956"/>
              <a:ext cx="5781360" cy="5518089"/>
            </a:xfrm>
            <a:custGeom>
              <a:avLst/>
              <a:gdLst/>
              <a:ahLst/>
              <a:cxnLst/>
              <a:rect l="l" t="t" r="r" b="b"/>
              <a:pathLst>
                <a:path w="5781360" h="5518089">
                  <a:moveTo>
                    <a:pt x="2890680" y="4414"/>
                  </a:moveTo>
                  <a:cubicBezTo>
                    <a:pt x="1903611" y="0"/>
                    <a:pt x="989627" y="524062"/>
                    <a:pt x="494813" y="1378160"/>
                  </a:cubicBezTo>
                  <a:cubicBezTo>
                    <a:pt x="0" y="2232259"/>
                    <a:pt x="0" y="3285829"/>
                    <a:pt x="494813" y="4139928"/>
                  </a:cubicBezTo>
                  <a:cubicBezTo>
                    <a:pt x="989627" y="4994026"/>
                    <a:pt x="1903611" y="5518088"/>
                    <a:pt x="2890680" y="5513674"/>
                  </a:cubicBezTo>
                  <a:cubicBezTo>
                    <a:pt x="3877749" y="5518088"/>
                    <a:pt x="4791733" y="4994026"/>
                    <a:pt x="5286547" y="4139928"/>
                  </a:cubicBezTo>
                  <a:cubicBezTo>
                    <a:pt x="5781360" y="3285829"/>
                    <a:pt x="5781360" y="2232259"/>
                    <a:pt x="5286547" y="1378161"/>
                  </a:cubicBezTo>
                  <a:cubicBezTo>
                    <a:pt x="4791733" y="524062"/>
                    <a:pt x="3877749" y="0"/>
                    <a:pt x="2890680" y="4414"/>
                  </a:cubicBezTo>
                  <a:close/>
                </a:path>
              </a:pathLst>
            </a:custGeom>
            <a:blipFill>
              <a:blip r:embed="rId5"/>
              <a:stretch>
                <a:fillRect l="223" t="-24999" r="223" b="-24999"/>
              </a:stretch>
            </a:blipFill>
          </p:spPr>
        </p:sp>
      </p:grpSp>
      <p:sp>
        <p:nvSpPr>
          <p:cNvPr id="16" name="Freeform 16"/>
          <p:cNvSpPr/>
          <p:nvPr/>
        </p:nvSpPr>
        <p:spPr>
          <a:xfrm flipH="1" flipV="1">
            <a:off x="-807526" y="-394112"/>
            <a:ext cx="6384577" cy="2912963"/>
          </a:xfrm>
          <a:custGeom>
            <a:avLst/>
            <a:gdLst/>
            <a:ahLst/>
            <a:cxnLst/>
            <a:rect l="l" t="t" r="r" b="b"/>
            <a:pathLst>
              <a:path w="6384577" h="2912963">
                <a:moveTo>
                  <a:pt x="6384576" y="2912963"/>
                </a:moveTo>
                <a:lnTo>
                  <a:pt x="0" y="2912963"/>
                </a:lnTo>
                <a:lnTo>
                  <a:pt x="0" y="0"/>
                </a:lnTo>
                <a:lnTo>
                  <a:pt x="6384576" y="0"/>
                </a:lnTo>
                <a:lnTo>
                  <a:pt x="6384576" y="2912963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flipV="1">
            <a:off x="12405979" y="-394112"/>
            <a:ext cx="6384577" cy="2912963"/>
          </a:xfrm>
          <a:custGeom>
            <a:avLst/>
            <a:gdLst/>
            <a:ahLst/>
            <a:cxnLst/>
            <a:rect l="l" t="t" r="r" b="b"/>
            <a:pathLst>
              <a:path w="6384577" h="2912963">
                <a:moveTo>
                  <a:pt x="0" y="2912963"/>
                </a:moveTo>
                <a:lnTo>
                  <a:pt x="6384577" y="2912963"/>
                </a:lnTo>
                <a:lnTo>
                  <a:pt x="6384577" y="0"/>
                </a:lnTo>
                <a:lnTo>
                  <a:pt x="0" y="0"/>
                </a:lnTo>
                <a:lnTo>
                  <a:pt x="0" y="2912963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8" name="Group 18"/>
          <p:cNvGrpSpPr/>
          <p:nvPr/>
        </p:nvGrpSpPr>
        <p:grpSpPr>
          <a:xfrm>
            <a:off x="5037261" y="976601"/>
            <a:ext cx="8213478" cy="1628018"/>
            <a:chOff x="0" y="0"/>
            <a:chExt cx="2163221" cy="428779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163220" cy="428779"/>
            </a:xfrm>
            <a:custGeom>
              <a:avLst/>
              <a:gdLst/>
              <a:ahLst/>
              <a:cxnLst/>
              <a:rect l="l" t="t" r="r" b="b"/>
              <a:pathLst>
                <a:path w="2163220" h="428779">
                  <a:moveTo>
                    <a:pt x="26392" y="0"/>
                  </a:moveTo>
                  <a:lnTo>
                    <a:pt x="2136828" y="0"/>
                  </a:lnTo>
                  <a:cubicBezTo>
                    <a:pt x="2143828" y="0"/>
                    <a:pt x="2150541" y="2781"/>
                    <a:pt x="2155490" y="7730"/>
                  </a:cubicBezTo>
                  <a:cubicBezTo>
                    <a:pt x="2160440" y="12680"/>
                    <a:pt x="2163220" y="19393"/>
                    <a:pt x="2163220" y="26392"/>
                  </a:cubicBezTo>
                  <a:lnTo>
                    <a:pt x="2163220" y="402386"/>
                  </a:lnTo>
                  <a:cubicBezTo>
                    <a:pt x="2163220" y="409386"/>
                    <a:pt x="2160440" y="416099"/>
                    <a:pt x="2155490" y="421048"/>
                  </a:cubicBezTo>
                  <a:cubicBezTo>
                    <a:pt x="2150541" y="425998"/>
                    <a:pt x="2143828" y="428779"/>
                    <a:pt x="2136828" y="428779"/>
                  </a:cubicBezTo>
                  <a:lnTo>
                    <a:pt x="26392" y="428779"/>
                  </a:lnTo>
                  <a:cubicBezTo>
                    <a:pt x="11816" y="428779"/>
                    <a:pt x="0" y="416962"/>
                    <a:pt x="0" y="402386"/>
                  </a:cubicBezTo>
                  <a:lnTo>
                    <a:pt x="0" y="26392"/>
                  </a:lnTo>
                  <a:cubicBezTo>
                    <a:pt x="0" y="19393"/>
                    <a:pt x="2781" y="12680"/>
                    <a:pt x="7730" y="7730"/>
                  </a:cubicBezTo>
                  <a:cubicBezTo>
                    <a:pt x="12680" y="2781"/>
                    <a:pt x="19393" y="0"/>
                    <a:pt x="26392" y="0"/>
                  </a:cubicBezTo>
                  <a:close/>
                </a:path>
              </a:pathLst>
            </a:custGeom>
            <a:solidFill>
              <a:srgbClr val="FFA500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2163221" cy="4668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5362878" y="874213"/>
            <a:ext cx="7562245" cy="1543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00"/>
              </a:lnSpc>
            </a:pPr>
            <a:r>
              <a:rPr lang="en-US" sz="9000" b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VISI DAN MISI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842076" y="6403753"/>
            <a:ext cx="5692836" cy="2587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spc="16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Program Studi </a:t>
            </a:r>
            <a:r>
              <a:rPr lang="en-US" sz="2400" spc="16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Ilmu</a:t>
            </a:r>
            <a:r>
              <a:rPr lang="en-US" sz="2400" spc="16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Tanah </a:t>
            </a:r>
            <a:r>
              <a:rPr lang="en-US" sz="2400" spc="16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Fakultas</a:t>
            </a:r>
            <a:r>
              <a:rPr lang="en-US" sz="2400" spc="16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spc="16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Pertanian</a:t>
            </a:r>
            <a:r>
              <a:rPr lang="en-US" sz="2400" spc="16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UNTAN </a:t>
            </a:r>
            <a:r>
              <a:rPr lang="en-US" sz="2400" spc="16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Terpercaya</a:t>
            </a:r>
            <a:r>
              <a:rPr lang="en-US" sz="2400" spc="16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spc="16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Berdaya</a:t>
            </a:r>
            <a:r>
              <a:rPr lang="en-US" sz="2400" spc="16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Saing </a:t>
            </a:r>
            <a:r>
              <a:rPr lang="en-US" sz="2400" spc="16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dalam</a:t>
            </a:r>
            <a:r>
              <a:rPr lang="en-US" sz="2400" spc="16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spc="16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Pencerdasan</a:t>
            </a:r>
            <a:r>
              <a:rPr lang="en-US" sz="2400" spc="16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SDM dan IPTEK </a:t>
            </a:r>
            <a:r>
              <a:rPr lang="en-US" sz="2400" spc="16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Inovasi</a:t>
            </a:r>
            <a:r>
              <a:rPr lang="en-US" sz="2400" spc="16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spc="16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Produktivitas</a:t>
            </a:r>
            <a:r>
              <a:rPr lang="en-US" sz="2400" spc="16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spc="16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Sumberdaya</a:t>
            </a:r>
            <a:r>
              <a:rPr lang="en-US" sz="2400" spc="16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Lahan </a:t>
            </a:r>
            <a:r>
              <a:rPr lang="en-US" sz="2400" spc="16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Berkelanjutan</a:t>
            </a:r>
            <a:endParaRPr lang="en-US" sz="2400" spc="169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2879"/>
              </a:lnSpc>
            </a:pPr>
            <a:endParaRPr lang="en-US" sz="2400" spc="169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9607482" y="6173195"/>
            <a:ext cx="5990785" cy="3313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799" lvl="1" indent="-215899" algn="just">
              <a:buFont typeface="Arial"/>
              <a:buChar char="•"/>
            </a:pPr>
            <a:r>
              <a:rPr lang="en-US" sz="2400" spc="-6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Melaksanakan</a:t>
            </a:r>
            <a:r>
              <a:rPr lang="en-US" sz="2400" spc="-6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spc="-6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pendidikan</a:t>
            </a:r>
            <a:r>
              <a:rPr lang="en-US" sz="2400" spc="-6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spc="-6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Ilmu</a:t>
            </a:r>
            <a:r>
              <a:rPr lang="en-US" sz="2400" spc="-6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Tanah </a:t>
            </a:r>
            <a:r>
              <a:rPr lang="en-US" sz="2400" spc="-6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berkualitas</a:t>
            </a:r>
            <a:r>
              <a:rPr lang="en-US" sz="2400" spc="-6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spc="-6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unggul</a:t>
            </a:r>
            <a:r>
              <a:rPr lang="en-US" sz="2400" spc="-6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spc="-6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selaras</a:t>
            </a:r>
            <a:r>
              <a:rPr lang="en-US" sz="2400" spc="-6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spc="-6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dengan</a:t>
            </a:r>
            <a:r>
              <a:rPr lang="en-US" sz="2400" spc="-6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spc="-6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perkembangan</a:t>
            </a:r>
            <a:r>
              <a:rPr lang="en-US" sz="2400" spc="-6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IPTEK</a:t>
            </a:r>
          </a:p>
          <a:p>
            <a:pPr marL="431799" lvl="1" indent="-215899" algn="just">
              <a:buFont typeface="Arial"/>
              <a:buChar char="•"/>
            </a:pPr>
            <a:r>
              <a:rPr lang="en-US" sz="2400" spc="-6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Melaksanakan</a:t>
            </a:r>
            <a:r>
              <a:rPr lang="en-US" sz="2400" spc="-6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spc="-6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penelitian</a:t>
            </a:r>
            <a:r>
              <a:rPr lang="en-US" sz="2400" spc="-6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spc="-6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pengembangan</a:t>
            </a:r>
            <a:r>
              <a:rPr lang="en-US" sz="2400" spc="-6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IPTEK </a:t>
            </a:r>
            <a:r>
              <a:rPr lang="en-US" sz="2400" spc="-6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produktivitas</a:t>
            </a:r>
            <a:r>
              <a:rPr lang="en-US" sz="2400" spc="-6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spc="-6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sumberdaya</a:t>
            </a:r>
            <a:r>
              <a:rPr lang="en-US" sz="2400" spc="-6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spc="-6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lahan</a:t>
            </a:r>
            <a:r>
              <a:rPr lang="en-US" sz="2400" spc="-6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spc="-6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berkarakter</a:t>
            </a:r>
            <a:r>
              <a:rPr lang="en-US" sz="2400" spc="-6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spc="-6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lokal</a:t>
            </a:r>
            <a:endParaRPr lang="en-US" sz="2400" spc="-69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31799" lvl="1" indent="-215899" algn="just">
              <a:buFont typeface="Arial"/>
              <a:buChar char="•"/>
            </a:pPr>
            <a:r>
              <a:rPr lang="en-US" sz="2400" spc="-6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dan </a:t>
            </a:r>
            <a:r>
              <a:rPr lang="en-US" sz="2400" spc="-6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layanan</a:t>
            </a:r>
            <a:r>
              <a:rPr lang="en-US" sz="2400" spc="-6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Tri Dharma </a:t>
            </a:r>
            <a:r>
              <a:rPr lang="en-US" sz="2400" spc="-6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Perguruan</a:t>
            </a:r>
            <a:r>
              <a:rPr lang="en-US" sz="2400" spc="-6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Tinggi </a:t>
            </a:r>
            <a:r>
              <a:rPr lang="en-US" sz="2400" spc="-6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bertaraf</a:t>
            </a:r>
            <a:r>
              <a:rPr lang="en-US" sz="2400" spc="-6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spc="-6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nasional</a:t>
            </a:r>
            <a:r>
              <a:rPr lang="en-US" sz="2400" spc="-6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dan </a:t>
            </a:r>
            <a:r>
              <a:rPr lang="en-US" sz="2400" spc="-6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internasional</a:t>
            </a:r>
            <a:endParaRPr lang="en-US" sz="2400" spc="-69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2799"/>
              </a:lnSpc>
              <a:spcBef>
                <a:spcPct val="0"/>
              </a:spcBef>
            </a:pPr>
            <a:endParaRPr lang="en-US" sz="2400" spc="-69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3357280" y="5590850"/>
            <a:ext cx="4662429" cy="629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80"/>
              </a:lnSpc>
            </a:pPr>
            <a:r>
              <a:rPr lang="en-US" sz="3700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VISI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087785" y="5514508"/>
            <a:ext cx="5023439" cy="629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80"/>
              </a:lnSpc>
            </a:pPr>
            <a:r>
              <a:rPr lang="en-US" sz="370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MISI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04" r="-2204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523617" y="180981"/>
            <a:ext cx="12953244" cy="1533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 b="1" dirty="0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TENTANG KAMI</a:t>
            </a:r>
          </a:p>
        </p:txBody>
      </p:sp>
      <p:sp>
        <p:nvSpPr>
          <p:cNvPr id="4" name="Freeform 4"/>
          <p:cNvSpPr/>
          <p:nvPr/>
        </p:nvSpPr>
        <p:spPr>
          <a:xfrm flipH="1" flipV="1">
            <a:off x="-807526" y="-394112"/>
            <a:ext cx="6384577" cy="2912963"/>
          </a:xfrm>
          <a:custGeom>
            <a:avLst/>
            <a:gdLst/>
            <a:ahLst/>
            <a:cxnLst/>
            <a:rect l="l" t="t" r="r" b="b"/>
            <a:pathLst>
              <a:path w="6384577" h="2912963">
                <a:moveTo>
                  <a:pt x="6384576" y="2912963"/>
                </a:moveTo>
                <a:lnTo>
                  <a:pt x="0" y="2912963"/>
                </a:lnTo>
                <a:lnTo>
                  <a:pt x="0" y="0"/>
                </a:lnTo>
                <a:lnTo>
                  <a:pt x="6384576" y="0"/>
                </a:lnTo>
                <a:lnTo>
                  <a:pt x="6384576" y="2912963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-427563" y="7758204"/>
            <a:ext cx="6384577" cy="2912963"/>
          </a:xfrm>
          <a:custGeom>
            <a:avLst/>
            <a:gdLst/>
            <a:ahLst/>
            <a:cxnLst/>
            <a:rect l="l" t="t" r="r" b="b"/>
            <a:pathLst>
              <a:path w="6384577" h="2912963">
                <a:moveTo>
                  <a:pt x="6384577" y="0"/>
                </a:moveTo>
                <a:lnTo>
                  <a:pt x="0" y="0"/>
                </a:lnTo>
                <a:lnTo>
                  <a:pt x="0" y="2912963"/>
                </a:lnTo>
                <a:lnTo>
                  <a:pt x="6384577" y="2912963"/>
                </a:lnTo>
                <a:lnTo>
                  <a:pt x="6384577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V="1">
            <a:off x="12405979" y="-394112"/>
            <a:ext cx="6384577" cy="2912963"/>
          </a:xfrm>
          <a:custGeom>
            <a:avLst/>
            <a:gdLst/>
            <a:ahLst/>
            <a:cxnLst/>
            <a:rect l="l" t="t" r="r" b="b"/>
            <a:pathLst>
              <a:path w="6384577" h="2912963">
                <a:moveTo>
                  <a:pt x="0" y="2912963"/>
                </a:moveTo>
                <a:lnTo>
                  <a:pt x="6384577" y="2912963"/>
                </a:lnTo>
                <a:lnTo>
                  <a:pt x="6384577" y="0"/>
                </a:lnTo>
                <a:lnTo>
                  <a:pt x="0" y="0"/>
                </a:lnTo>
                <a:lnTo>
                  <a:pt x="0" y="2912963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2284573" y="7758204"/>
            <a:ext cx="6384577" cy="2912963"/>
          </a:xfrm>
          <a:custGeom>
            <a:avLst/>
            <a:gdLst/>
            <a:ahLst/>
            <a:cxnLst/>
            <a:rect l="l" t="t" r="r" b="b"/>
            <a:pathLst>
              <a:path w="6384577" h="2912963">
                <a:moveTo>
                  <a:pt x="0" y="0"/>
                </a:moveTo>
                <a:lnTo>
                  <a:pt x="6384576" y="0"/>
                </a:lnTo>
                <a:lnTo>
                  <a:pt x="6384576" y="2912963"/>
                </a:lnTo>
                <a:lnTo>
                  <a:pt x="0" y="29129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572000" y="4534328"/>
            <a:ext cx="9601199" cy="6136839"/>
          </a:xfrm>
          <a:custGeom>
            <a:avLst/>
            <a:gdLst/>
            <a:ahLst/>
            <a:cxnLst/>
            <a:rect l="l" t="t" r="r" b="b"/>
            <a:pathLst>
              <a:path w="7918663" h="5509397">
                <a:moveTo>
                  <a:pt x="0" y="0"/>
                </a:moveTo>
                <a:lnTo>
                  <a:pt x="7918662" y="0"/>
                </a:lnTo>
                <a:lnTo>
                  <a:pt x="7918662" y="5509397"/>
                </a:lnTo>
                <a:lnTo>
                  <a:pt x="0" y="550939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154" t="-2985" b="-2985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066800" y="2015477"/>
            <a:ext cx="16687800" cy="27828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Program Studi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Ilmu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Tanah Universitas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Tanjungpura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telah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meraih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Akreditasi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Unggul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yang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menunjukkan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komitmen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kami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terhadap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kualitas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pendidikan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tinggi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Akreditasi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ini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menjamin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bahwa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kurikulum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fasilitas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dan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tenaga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pengajar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kami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memenuhi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standar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nasional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tertinggi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</a:t>
            </a:r>
          </a:p>
          <a:p>
            <a:pPr algn="ctr">
              <a:lnSpc>
                <a:spcPts val="3079"/>
              </a:lnSpc>
              <a:spcBef>
                <a:spcPct val="0"/>
              </a:spcBef>
            </a:pPr>
            <a:endParaRPr lang="en-US" sz="28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Dengan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akreditasi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unggul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ini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lulusan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kami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diakui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secara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nasional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dan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memiliki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daya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saing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tinggi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 dunia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kerja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maupun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untuk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melanjutkan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studi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jenjang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yang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lebih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tinggi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dalam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dan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luar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negeri.</a:t>
            </a:r>
          </a:p>
          <a:p>
            <a:pPr algn="ctr">
              <a:lnSpc>
                <a:spcPts val="3079"/>
              </a:lnSpc>
              <a:spcBef>
                <a:spcPct val="0"/>
              </a:spcBef>
            </a:pPr>
            <a:endParaRPr lang="en-US" sz="28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04" r="-220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333426" y="2841246"/>
            <a:ext cx="7177776" cy="1034631"/>
            <a:chOff x="0" y="0"/>
            <a:chExt cx="2332667" cy="33623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32668" cy="336239"/>
            </a:xfrm>
            <a:custGeom>
              <a:avLst/>
              <a:gdLst/>
              <a:ahLst/>
              <a:cxnLst/>
              <a:rect l="l" t="t" r="r" b="b"/>
              <a:pathLst>
                <a:path w="2332668" h="336239">
                  <a:moveTo>
                    <a:pt x="21572" y="0"/>
                  </a:moveTo>
                  <a:lnTo>
                    <a:pt x="2311096" y="0"/>
                  </a:lnTo>
                  <a:cubicBezTo>
                    <a:pt x="2323009" y="0"/>
                    <a:pt x="2332668" y="9658"/>
                    <a:pt x="2332668" y="21572"/>
                  </a:cubicBezTo>
                  <a:lnTo>
                    <a:pt x="2332668" y="314667"/>
                  </a:lnTo>
                  <a:cubicBezTo>
                    <a:pt x="2332668" y="326581"/>
                    <a:pt x="2323009" y="336239"/>
                    <a:pt x="2311096" y="336239"/>
                  </a:cubicBezTo>
                  <a:lnTo>
                    <a:pt x="21572" y="336239"/>
                  </a:lnTo>
                  <a:cubicBezTo>
                    <a:pt x="9658" y="336239"/>
                    <a:pt x="0" y="326581"/>
                    <a:pt x="0" y="314667"/>
                  </a:cubicBezTo>
                  <a:lnTo>
                    <a:pt x="0" y="21572"/>
                  </a:lnTo>
                  <a:cubicBezTo>
                    <a:pt x="0" y="9658"/>
                    <a:pt x="9658" y="0"/>
                    <a:pt x="21572" y="0"/>
                  </a:cubicBezTo>
                  <a:close/>
                </a:path>
              </a:pathLst>
            </a:custGeom>
            <a:solidFill>
              <a:srgbClr val="05347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332667" cy="3743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475583" y="2841246"/>
            <a:ext cx="6060427" cy="4643195"/>
            <a:chOff x="0" y="0"/>
            <a:chExt cx="1969546" cy="150896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69546" cy="1508967"/>
            </a:xfrm>
            <a:custGeom>
              <a:avLst/>
              <a:gdLst/>
              <a:ahLst/>
              <a:cxnLst/>
              <a:rect l="l" t="t" r="r" b="b"/>
              <a:pathLst>
                <a:path w="1969546" h="1508967">
                  <a:moveTo>
                    <a:pt x="25549" y="0"/>
                  </a:moveTo>
                  <a:lnTo>
                    <a:pt x="1943997" y="0"/>
                  </a:lnTo>
                  <a:cubicBezTo>
                    <a:pt x="1950773" y="0"/>
                    <a:pt x="1957272" y="2692"/>
                    <a:pt x="1962063" y="7483"/>
                  </a:cubicBezTo>
                  <a:cubicBezTo>
                    <a:pt x="1966854" y="12275"/>
                    <a:pt x="1969546" y="18773"/>
                    <a:pt x="1969546" y="25549"/>
                  </a:cubicBezTo>
                  <a:lnTo>
                    <a:pt x="1969546" y="1483418"/>
                  </a:lnTo>
                  <a:cubicBezTo>
                    <a:pt x="1969546" y="1490194"/>
                    <a:pt x="1966854" y="1496693"/>
                    <a:pt x="1962063" y="1501484"/>
                  </a:cubicBezTo>
                  <a:cubicBezTo>
                    <a:pt x="1957272" y="1506276"/>
                    <a:pt x="1950773" y="1508967"/>
                    <a:pt x="1943997" y="1508967"/>
                  </a:cubicBezTo>
                  <a:lnTo>
                    <a:pt x="25549" y="1508967"/>
                  </a:lnTo>
                  <a:cubicBezTo>
                    <a:pt x="18773" y="1508967"/>
                    <a:pt x="12275" y="1506276"/>
                    <a:pt x="7483" y="1501484"/>
                  </a:cubicBezTo>
                  <a:cubicBezTo>
                    <a:pt x="2692" y="1496693"/>
                    <a:pt x="0" y="1490194"/>
                    <a:pt x="0" y="1483418"/>
                  </a:cubicBezTo>
                  <a:lnTo>
                    <a:pt x="0" y="25549"/>
                  </a:lnTo>
                  <a:cubicBezTo>
                    <a:pt x="0" y="18773"/>
                    <a:pt x="2692" y="12275"/>
                    <a:pt x="7483" y="7483"/>
                  </a:cubicBezTo>
                  <a:cubicBezTo>
                    <a:pt x="12275" y="2692"/>
                    <a:pt x="18773" y="0"/>
                    <a:pt x="25549" y="0"/>
                  </a:cubicBezTo>
                  <a:close/>
                </a:path>
              </a:pathLst>
            </a:custGeom>
            <a:solidFill>
              <a:srgbClr val="05347E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969546" cy="15470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33426" y="4043300"/>
            <a:ext cx="7177776" cy="1034631"/>
            <a:chOff x="0" y="0"/>
            <a:chExt cx="2332667" cy="33623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332668" cy="336239"/>
            </a:xfrm>
            <a:custGeom>
              <a:avLst/>
              <a:gdLst/>
              <a:ahLst/>
              <a:cxnLst/>
              <a:rect l="l" t="t" r="r" b="b"/>
              <a:pathLst>
                <a:path w="2332668" h="336239">
                  <a:moveTo>
                    <a:pt x="21572" y="0"/>
                  </a:moveTo>
                  <a:lnTo>
                    <a:pt x="2311096" y="0"/>
                  </a:lnTo>
                  <a:cubicBezTo>
                    <a:pt x="2323009" y="0"/>
                    <a:pt x="2332668" y="9658"/>
                    <a:pt x="2332668" y="21572"/>
                  </a:cubicBezTo>
                  <a:lnTo>
                    <a:pt x="2332668" y="314667"/>
                  </a:lnTo>
                  <a:cubicBezTo>
                    <a:pt x="2332668" y="326581"/>
                    <a:pt x="2323009" y="336239"/>
                    <a:pt x="2311096" y="336239"/>
                  </a:cubicBezTo>
                  <a:lnTo>
                    <a:pt x="21572" y="336239"/>
                  </a:lnTo>
                  <a:cubicBezTo>
                    <a:pt x="9658" y="336239"/>
                    <a:pt x="0" y="326581"/>
                    <a:pt x="0" y="314667"/>
                  </a:cubicBezTo>
                  <a:lnTo>
                    <a:pt x="0" y="21572"/>
                  </a:lnTo>
                  <a:cubicBezTo>
                    <a:pt x="0" y="9658"/>
                    <a:pt x="9658" y="0"/>
                    <a:pt x="21572" y="0"/>
                  </a:cubicBezTo>
                  <a:close/>
                </a:path>
              </a:pathLst>
            </a:custGeom>
            <a:solidFill>
              <a:srgbClr val="05347E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2332667" cy="3743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33426" y="5245354"/>
            <a:ext cx="7177776" cy="1034631"/>
            <a:chOff x="0" y="0"/>
            <a:chExt cx="2332667" cy="33623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332668" cy="336239"/>
            </a:xfrm>
            <a:custGeom>
              <a:avLst/>
              <a:gdLst/>
              <a:ahLst/>
              <a:cxnLst/>
              <a:rect l="l" t="t" r="r" b="b"/>
              <a:pathLst>
                <a:path w="2332668" h="336239">
                  <a:moveTo>
                    <a:pt x="21572" y="0"/>
                  </a:moveTo>
                  <a:lnTo>
                    <a:pt x="2311096" y="0"/>
                  </a:lnTo>
                  <a:cubicBezTo>
                    <a:pt x="2323009" y="0"/>
                    <a:pt x="2332668" y="9658"/>
                    <a:pt x="2332668" y="21572"/>
                  </a:cubicBezTo>
                  <a:lnTo>
                    <a:pt x="2332668" y="314667"/>
                  </a:lnTo>
                  <a:cubicBezTo>
                    <a:pt x="2332668" y="326581"/>
                    <a:pt x="2323009" y="336239"/>
                    <a:pt x="2311096" y="336239"/>
                  </a:cubicBezTo>
                  <a:lnTo>
                    <a:pt x="21572" y="336239"/>
                  </a:lnTo>
                  <a:cubicBezTo>
                    <a:pt x="9658" y="336239"/>
                    <a:pt x="0" y="326581"/>
                    <a:pt x="0" y="314667"/>
                  </a:cubicBezTo>
                  <a:lnTo>
                    <a:pt x="0" y="21572"/>
                  </a:lnTo>
                  <a:cubicBezTo>
                    <a:pt x="0" y="9658"/>
                    <a:pt x="9658" y="0"/>
                    <a:pt x="21572" y="0"/>
                  </a:cubicBezTo>
                  <a:close/>
                </a:path>
              </a:pathLst>
            </a:custGeom>
            <a:solidFill>
              <a:srgbClr val="05347E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2332667" cy="3743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333426" y="6449809"/>
            <a:ext cx="7177776" cy="1034631"/>
            <a:chOff x="0" y="0"/>
            <a:chExt cx="2332667" cy="33623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332668" cy="336239"/>
            </a:xfrm>
            <a:custGeom>
              <a:avLst/>
              <a:gdLst/>
              <a:ahLst/>
              <a:cxnLst/>
              <a:rect l="l" t="t" r="r" b="b"/>
              <a:pathLst>
                <a:path w="2332668" h="336239">
                  <a:moveTo>
                    <a:pt x="21572" y="0"/>
                  </a:moveTo>
                  <a:lnTo>
                    <a:pt x="2311096" y="0"/>
                  </a:lnTo>
                  <a:cubicBezTo>
                    <a:pt x="2323009" y="0"/>
                    <a:pt x="2332668" y="9658"/>
                    <a:pt x="2332668" y="21572"/>
                  </a:cubicBezTo>
                  <a:lnTo>
                    <a:pt x="2332668" y="314667"/>
                  </a:lnTo>
                  <a:cubicBezTo>
                    <a:pt x="2332668" y="326581"/>
                    <a:pt x="2323009" y="336239"/>
                    <a:pt x="2311096" y="336239"/>
                  </a:cubicBezTo>
                  <a:lnTo>
                    <a:pt x="21572" y="336239"/>
                  </a:lnTo>
                  <a:cubicBezTo>
                    <a:pt x="9658" y="336239"/>
                    <a:pt x="0" y="326581"/>
                    <a:pt x="0" y="314667"/>
                  </a:cubicBezTo>
                  <a:lnTo>
                    <a:pt x="0" y="21572"/>
                  </a:lnTo>
                  <a:cubicBezTo>
                    <a:pt x="0" y="9658"/>
                    <a:pt x="9658" y="0"/>
                    <a:pt x="21572" y="0"/>
                  </a:cubicBezTo>
                  <a:close/>
                </a:path>
              </a:pathLst>
            </a:custGeom>
            <a:solidFill>
              <a:srgbClr val="05347E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332667" cy="3743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1718439" y="3037697"/>
            <a:ext cx="625277" cy="630531"/>
          </a:xfrm>
          <a:custGeom>
            <a:avLst/>
            <a:gdLst/>
            <a:ahLst/>
            <a:cxnLst/>
            <a:rect l="l" t="t" r="r" b="b"/>
            <a:pathLst>
              <a:path w="625277" h="630531">
                <a:moveTo>
                  <a:pt x="0" y="0"/>
                </a:moveTo>
                <a:lnTo>
                  <a:pt x="625277" y="0"/>
                </a:lnTo>
                <a:lnTo>
                  <a:pt x="625277" y="630532"/>
                </a:lnTo>
                <a:lnTo>
                  <a:pt x="0" y="630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718439" y="4261490"/>
            <a:ext cx="625277" cy="630531"/>
          </a:xfrm>
          <a:custGeom>
            <a:avLst/>
            <a:gdLst/>
            <a:ahLst/>
            <a:cxnLst/>
            <a:rect l="l" t="t" r="r" b="b"/>
            <a:pathLst>
              <a:path w="625277" h="630531">
                <a:moveTo>
                  <a:pt x="0" y="0"/>
                </a:moveTo>
                <a:lnTo>
                  <a:pt x="625277" y="0"/>
                </a:lnTo>
                <a:lnTo>
                  <a:pt x="625277" y="630531"/>
                </a:lnTo>
                <a:lnTo>
                  <a:pt x="0" y="6305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718439" y="5463544"/>
            <a:ext cx="625277" cy="630531"/>
          </a:xfrm>
          <a:custGeom>
            <a:avLst/>
            <a:gdLst/>
            <a:ahLst/>
            <a:cxnLst/>
            <a:rect l="l" t="t" r="r" b="b"/>
            <a:pathLst>
              <a:path w="625277" h="630531">
                <a:moveTo>
                  <a:pt x="0" y="0"/>
                </a:moveTo>
                <a:lnTo>
                  <a:pt x="625277" y="0"/>
                </a:lnTo>
                <a:lnTo>
                  <a:pt x="625277" y="630531"/>
                </a:lnTo>
                <a:lnTo>
                  <a:pt x="0" y="6305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718439" y="6667999"/>
            <a:ext cx="625277" cy="630531"/>
          </a:xfrm>
          <a:custGeom>
            <a:avLst/>
            <a:gdLst/>
            <a:ahLst/>
            <a:cxnLst/>
            <a:rect l="l" t="t" r="r" b="b"/>
            <a:pathLst>
              <a:path w="625277" h="630531">
                <a:moveTo>
                  <a:pt x="0" y="0"/>
                </a:moveTo>
                <a:lnTo>
                  <a:pt x="625277" y="0"/>
                </a:lnTo>
                <a:lnTo>
                  <a:pt x="625277" y="630531"/>
                </a:lnTo>
                <a:lnTo>
                  <a:pt x="0" y="6305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2" name="AutoShape 22"/>
          <p:cNvSpPr/>
          <p:nvPr/>
        </p:nvSpPr>
        <p:spPr>
          <a:xfrm>
            <a:off x="14444055" y="8332026"/>
            <a:ext cx="2254080" cy="0"/>
          </a:xfrm>
          <a:prstGeom prst="line">
            <a:avLst/>
          </a:prstGeom>
          <a:ln w="95250" cap="flat">
            <a:solidFill>
              <a:srgbClr val="05347E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23" name="Freeform 23"/>
          <p:cNvSpPr/>
          <p:nvPr/>
        </p:nvSpPr>
        <p:spPr>
          <a:xfrm flipV="1">
            <a:off x="10859652" y="-461772"/>
            <a:ext cx="8008355" cy="3263405"/>
          </a:xfrm>
          <a:custGeom>
            <a:avLst/>
            <a:gdLst/>
            <a:ahLst/>
            <a:cxnLst/>
            <a:rect l="l" t="t" r="r" b="b"/>
            <a:pathLst>
              <a:path w="8008355" h="3263405">
                <a:moveTo>
                  <a:pt x="0" y="3263405"/>
                </a:moveTo>
                <a:lnTo>
                  <a:pt x="8008355" y="3263405"/>
                </a:lnTo>
                <a:lnTo>
                  <a:pt x="8008355" y="0"/>
                </a:lnTo>
                <a:lnTo>
                  <a:pt x="0" y="0"/>
                </a:lnTo>
                <a:lnTo>
                  <a:pt x="0" y="3263405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 flipH="1" flipV="1">
            <a:off x="-1723188" y="-422159"/>
            <a:ext cx="8008355" cy="3263405"/>
          </a:xfrm>
          <a:custGeom>
            <a:avLst/>
            <a:gdLst/>
            <a:ahLst/>
            <a:cxnLst/>
            <a:rect l="l" t="t" r="r" b="b"/>
            <a:pathLst>
              <a:path w="8008355" h="3263405">
                <a:moveTo>
                  <a:pt x="8008355" y="3263405"/>
                </a:moveTo>
                <a:lnTo>
                  <a:pt x="0" y="3263405"/>
                </a:lnTo>
                <a:lnTo>
                  <a:pt x="0" y="0"/>
                </a:lnTo>
                <a:lnTo>
                  <a:pt x="8008355" y="0"/>
                </a:lnTo>
                <a:lnTo>
                  <a:pt x="8008355" y="3263405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-505448" y="8722551"/>
            <a:ext cx="19298896" cy="3715037"/>
          </a:xfrm>
          <a:custGeom>
            <a:avLst/>
            <a:gdLst/>
            <a:ahLst/>
            <a:cxnLst/>
            <a:rect l="l" t="t" r="r" b="b"/>
            <a:pathLst>
              <a:path w="19298896" h="3715037">
                <a:moveTo>
                  <a:pt x="0" y="0"/>
                </a:moveTo>
                <a:lnTo>
                  <a:pt x="19298896" y="0"/>
                </a:lnTo>
                <a:lnTo>
                  <a:pt x="19298896" y="3715038"/>
                </a:lnTo>
                <a:lnTo>
                  <a:pt x="0" y="371503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26" name="Group 26"/>
          <p:cNvGrpSpPr/>
          <p:nvPr/>
        </p:nvGrpSpPr>
        <p:grpSpPr>
          <a:xfrm>
            <a:off x="10479944" y="3100556"/>
            <a:ext cx="6474629" cy="4557542"/>
            <a:chOff x="0" y="0"/>
            <a:chExt cx="1122833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122833" cy="812800"/>
            </a:xfrm>
            <a:custGeom>
              <a:avLst/>
              <a:gdLst/>
              <a:ahLst/>
              <a:cxnLst/>
              <a:rect l="l" t="t" r="r" b="b"/>
              <a:pathLst>
                <a:path w="1122833" h="812800">
                  <a:moveTo>
                    <a:pt x="29403" y="0"/>
                  </a:moveTo>
                  <a:lnTo>
                    <a:pt x="1093430" y="0"/>
                  </a:lnTo>
                  <a:cubicBezTo>
                    <a:pt x="1101228" y="0"/>
                    <a:pt x="1108707" y="3098"/>
                    <a:pt x="1114221" y="8612"/>
                  </a:cubicBezTo>
                  <a:cubicBezTo>
                    <a:pt x="1119735" y="14126"/>
                    <a:pt x="1122833" y="21605"/>
                    <a:pt x="1122833" y="29403"/>
                  </a:cubicBezTo>
                  <a:lnTo>
                    <a:pt x="1122833" y="783397"/>
                  </a:lnTo>
                  <a:cubicBezTo>
                    <a:pt x="1122833" y="791195"/>
                    <a:pt x="1119735" y="798674"/>
                    <a:pt x="1114221" y="804188"/>
                  </a:cubicBezTo>
                  <a:cubicBezTo>
                    <a:pt x="1108707" y="809702"/>
                    <a:pt x="1101228" y="812800"/>
                    <a:pt x="1093430" y="812800"/>
                  </a:cubicBezTo>
                  <a:lnTo>
                    <a:pt x="29403" y="812800"/>
                  </a:lnTo>
                  <a:cubicBezTo>
                    <a:pt x="21605" y="812800"/>
                    <a:pt x="14126" y="809702"/>
                    <a:pt x="8612" y="804188"/>
                  </a:cubicBezTo>
                  <a:cubicBezTo>
                    <a:pt x="3098" y="798674"/>
                    <a:pt x="0" y="791195"/>
                    <a:pt x="0" y="783397"/>
                  </a:cubicBezTo>
                  <a:lnTo>
                    <a:pt x="0" y="29403"/>
                  </a:lnTo>
                  <a:cubicBezTo>
                    <a:pt x="0" y="21605"/>
                    <a:pt x="3098" y="14126"/>
                    <a:pt x="8612" y="8612"/>
                  </a:cubicBezTo>
                  <a:cubicBezTo>
                    <a:pt x="14126" y="3098"/>
                    <a:pt x="21605" y="0"/>
                    <a:pt x="29403" y="0"/>
                  </a:cubicBezTo>
                  <a:close/>
                </a:path>
              </a:pathLst>
            </a:custGeom>
            <a:blipFill>
              <a:blip r:embed="rId9"/>
              <a:stretch>
                <a:fillRect t="-1803" b="-1803"/>
              </a:stretch>
            </a:blipFill>
          </p:spPr>
        </p:sp>
      </p:grpSp>
      <p:sp>
        <p:nvSpPr>
          <p:cNvPr id="28" name="TextBox 28"/>
          <p:cNvSpPr txBox="1"/>
          <p:nvPr/>
        </p:nvSpPr>
        <p:spPr>
          <a:xfrm>
            <a:off x="3819150" y="1046105"/>
            <a:ext cx="9686647" cy="1192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69"/>
              </a:lnSpc>
            </a:pPr>
            <a:r>
              <a:rPr lang="en-US" sz="7049" b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PELUANG KARIR LULUSAN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637226" y="2983235"/>
            <a:ext cx="3710668" cy="7178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99"/>
              </a:lnSpc>
            </a:pPr>
            <a:r>
              <a:rPr lang="en-US" sz="4214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Manajer lahan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637226" y="4185290"/>
            <a:ext cx="4806306" cy="7178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99"/>
              </a:lnSpc>
            </a:pPr>
            <a:r>
              <a:rPr lang="en-US" sz="4214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Survei &amp; Evaluasi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2637226" y="5387344"/>
            <a:ext cx="5112661" cy="7178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99"/>
              </a:lnSpc>
            </a:pPr>
            <a:r>
              <a:rPr lang="en-US" sz="4214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Teknologi Moderen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2637226" y="6591799"/>
            <a:ext cx="4806306" cy="7178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99"/>
              </a:lnSpc>
            </a:pPr>
            <a:r>
              <a:rPr lang="en-US" sz="4214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Wirausaha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04" r="-220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993455" y="6501048"/>
            <a:ext cx="20274911" cy="4915887"/>
            <a:chOff x="0" y="0"/>
            <a:chExt cx="5339894" cy="129471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339894" cy="1294719"/>
            </a:xfrm>
            <a:custGeom>
              <a:avLst/>
              <a:gdLst/>
              <a:ahLst/>
              <a:cxnLst/>
              <a:rect l="l" t="t" r="r" b="b"/>
              <a:pathLst>
                <a:path w="5339894" h="1294719">
                  <a:moveTo>
                    <a:pt x="0" y="0"/>
                  </a:moveTo>
                  <a:lnTo>
                    <a:pt x="5339894" y="0"/>
                  </a:lnTo>
                  <a:lnTo>
                    <a:pt x="5339894" y="1294719"/>
                  </a:lnTo>
                  <a:lnTo>
                    <a:pt x="0" y="1294719"/>
                  </a:lnTo>
                  <a:close/>
                </a:path>
              </a:pathLst>
            </a:custGeom>
            <a:solidFill>
              <a:srgbClr val="013064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5339894" cy="13328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976745" y="2216156"/>
            <a:ext cx="958301" cy="958301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5347E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873055" y="2216156"/>
            <a:ext cx="958301" cy="958301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5347E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976745" y="6021897"/>
            <a:ext cx="958301" cy="958301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A500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873055" y="6021897"/>
            <a:ext cx="958301" cy="958301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A500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3284802" y="509059"/>
            <a:ext cx="11418215" cy="1411422"/>
            <a:chOff x="0" y="0"/>
            <a:chExt cx="15224286" cy="1881896"/>
          </a:xfrm>
        </p:grpSpPr>
        <p:grpSp>
          <p:nvGrpSpPr>
            <p:cNvPr id="19" name="Group 19"/>
            <p:cNvGrpSpPr/>
            <p:nvPr/>
          </p:nvGrpSpPr>
          <p:grpSpPr>
            <a:xfrm>
              <a:off x="663066" y="0"/>
              <a:ext cx="13898155" cy="1881896"/>
              <a:chOff x="0" y="0"/>
              <a:chExt cx="2745315" cy="371733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2745315" cy="371733"/>
              </a:xfrm>
              <a:custGeom>
                <a:avLst/>
                <a:gdLst/>
                <a:ahLst/>
                <a:cxnLst/>
                <a:rect l="l" t="t" r="r" b="b"/>
                <a:pathLst>
                  <a:path w="2745315" h="371733">
                    <a:moveTo>
                      <a:pt x="20796" y="0"/>
                    </a:moveTo>
                    <a:lnTo>
                      <a:pt x="2724518" y="0"/>
                    </a:lnTo>
                    <a:cubicBezTo>
                      <a:pt x="2730034" y="0"/>
                      <a:pt x="2735323" y="2191"/>
                      <a:pt x="2739223" y="6091"/>
                    </a:cubicBezTo>
                    <a:cubicBezTo>
                      <a:pt x="2743124" y="9991"/>
                      <a:pt x="2745315" y="15281"/>
                      <a:pt x="2745315" y="20796"/>
                    </a:cubicBezTo>
                    <a:lnTo>
                      <a:pt x="2745315" y="350936"/>
                    </a:lnTo>
                    <a:cubicBezTo>
                      <a:pt x="2745315" y="356452"/>
                      <a:pt x="2743124" y="361741"/>
                      <a:pt x="2739223" y="365641"/>
                    </a:cubicBezTo>
                    <a:cubicBezTo>
                      <a:pt x="2735323" y="369542"/>
                      <a:pt x="2730034" y="371733"/>
                      <a:pt x="2724518" y="371733"/>
                    </a:cubicBezTo>
                    <a:lnTo>
                      <a:pt x="20796" y="371733"/>
                    </a:lnTo>
                    <a:cubicBezTo>
                      <a:pt x="15281" y="371733"/>
                      <a:pt x="9991" y="369542"/>
                      <a:pt x="6091" y="365641"/>
                    </a:cubicBezTo>
                    <a:cubicBezTo>
                      <a:pt x="2191" y="361741"/>
                      <a:pt x="0" y="356452"/>
                      <a:pt x="0" y="350936"/>
                    </a:cubicBezTo>
                    <a:lnTo>
                      <a:pt x="0" y="20796"/>
                    </a:lnTo>
                    <a:cubicBezTo>
                      <a:pt x="0" y="15281"/>
                      <a:pt x="2191" y="9991"/>
                      <a:pt x="6091" y="6091"/>
                    </a:cubicBezTo>
                    <a:cubicBezTo>
                      <a:pt x="9991" y="2191"/>
                      <a:pt x="15281" y="0"/>
                      <a:pt x="20796" y="0"/>
                    </a:cubicBezTo>
                    <a:close/>
                  </a:path>
                </a:pathLst>
              </a:custGeom>
              <a:solidFill>
                <a:srgbClr val="FFA500"/>
              </a:solidFill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0" y="-38100"/>
                <a:ext cx="2745315" cy="40983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2" name="TextBox 22"/>
            <p:cNvSpPr txBox="1"/>
            <p:nvPr/>
          </p:nvSpPr>
          <p:spPr>
            <a:xfrm>
              <a:off x="0" y="207600"/>
              <a:ext cx="15224286" cy="11493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349"/>
                </a:lnSpc>
              </a:pPr>
              <a:r>
                <a:rPr lang="en-US" sz="5249" b="1">
                  <a:solidFill>
                    <a:srgbClr val="000000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FASILITAS PEMBELAJARAN MODERN</a:t>
              </a:r>
            </a:p>
          </p:txBody>
        </p:sp>
      </p:grpSp>
      <p:sp>
        <p:nvSpPr>
          <p:cNvPr id="23" name="Freeform 23"/>
          <p:cNvSpPr/>
          <p:nvPr/>
        </p:nvSpPr>
        <p:spPr>
          <a:xfrm flipV="1">
            <a:off x="12405979" y="-394112"/>
            <a:ext cx="6384577" cy="2912963"/>
          </a:xfrm>
          <a:custGeom>
            <a:avLst/>
            <a:gdLst/>
            <a:ahLst/>
            <a:cxnLst/>
            <a:rect l="l" t="t" r="r" b="b"/>
            <a:pathLst>
              <a:path w="6384577" h="2912963">
                <a:moveTo>
                  <a:pt x="0" y="2912963"/>
                </a:moveTo>
                <a:lnTo>
                  <a:pt x="6384577" y="2912963"/>
                </a:lnTo>
                <a:lnTo>
                  <a:pt x="6384577" y="0"/>
                </a:lnTo>
                <a:lnTo>
                  <a:pt x="0" y="0"/>
                </a:lnTo>
                <a:lnTo>
                  <a:pt x="0" y="2912963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 flipH="1" flipV="1">
            <a:off x="-807526" y="-394112"/>
            <a:ext cx="6384577" cy="2912963"/>
          </a:xfrm>
          <a:custGeom>
            <a:avLst/>
            <a:gdLst/>
            <a:ahLst/>
            <a:cxnLst/>
            <a:rect l="l" t="t" r="r" b="b"/>
            <a:pathLst>
              <a:path w="6384577" h="2912963">
                <a:moveTo>
                  <a:pt x="6384576" y="2912963"/>
                </a:moveTo>
                <a:lnTo>
                  <a:pt x="0" y="2912963"/>
                </a:lnTo>
                <a:lnTo>
                  <a:pt x="0" y="0"/>
                </a:lnTo>
                <a:lnTo>
                  <a:pt x="6384576" y="0"/>
                </a:lnTo>
                <a:lnTo>
                  <a:pt x="6384576" y="2912963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25" name="Group 25"/>
          <p:cNvGrpSpPr/>
          <p:nvPr/>
        </p:nvGrpSpPr>
        <p:grpSpPr>
          <a:xfrm>
            <a:off x="661617" y="7154115"/>
            <a:ext cx="7159520" cy="2865996"/>
            <a:chOff x="0" y="0"/>
            <a:chExt cx="1109197" cy="444018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109197" cy="444018"/>
            </a:xfrm>
            <a:custGeom>
              <a:avLst/>
              <a:gdLst/>
              <a:ahLst/>
              <a:cxnLst/>
              <a:rect l="l" t="t" r="r" b="b"/>
              <a:pathLst>
                <a:path w="1109197" h="444018">
                  <a:moveTo>
                    <a:pt x="24871" y="0"/>
                  </a:moveTo>
                  <a:lnTo>
                    <a:pt x="1084326" y="0"/>
                  </a:lnTo>
                  <a:cubicBezTo>
                    <a:pt x="1090922" y="0"/>
                    <a:pt x="1097248" y="2620"/>
                    <a:pt x="1101912" y="7285"/>
                  </a:cubicBezTo>
                  <a:cubicBezTo>
                    <a:pt x="1106577" y="11949"/>
                    <a:pt x="1109197" y="18275"/>
                    <a:pt x="1109197" y="24871"/>
                  </a:cubicBezTo>
                  <a:lnTo>
                    <a:pt x="1109197" y="419147"/>
                  </a:lnTo>
                  <a:cubicBezTo>
                    <a:pt x="1109197" y="432883"/>
                    <a:pt x="1098062" y="444018"/>
                    <a:pt x="1084326" y="444018"/>
                  </a:cubicBezTo>
                  <a:lnTo>
                    <a:pt x="24871" y="444018"/>
                  </a:lnTo>
                  <a:cubicBezTo>
                    <a:pt x="18275" y="444018"/>
                    <a:pt x="11949" y="441398"/>
                    <a:pt x="7285" y="436733"/>
                  </a:cubicBezTo>
                  <a:cubicBezTo>
                    <a:pt x="2620" y="432069"/>
                    <a:pt x="0" y="425743"/>
                    <a:pt x="0" y="419147"/>
                  </a:cubicBezTo>
                  <a:lnTo>
                    <a:pt x="0" y="24871"/>
                  </a:lnTo>
                  <a:cubicBezTo>
                    <a:pt x="0" y="18275"/>
                    <a:pt x="2620" y="11949"/>
                    <a:pt x="7285" y="7285"/>
                  </a:cubicBezTo>
                  <a:cubicBezTo>
                    <a:pt x="11949" y="2620"/>
                    <a:pt x="18275" y="0"/>
                    <a:pt x="24871" y="0"/>
                  </a:cubicBezTo>
                  <a:close/>
                </a:path>
              </a:pathLst>
            </a:custGeom>
            <a:blipFill>
              <a:blip r:embed="rId5"/>
              <a:stretch>
                <a:fillRect t="-2199" b="-2199"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>
            <a:off x="9672821" y="6804601"/>
            <a:ext cx="7896338" cy="3215511"/>
            <a:chOff x="0" y="0"/>
            <a:chExt cx="6365240" cy="2592024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6365240" cy="2592024"/>
            </a:xfrm>
            <a:custGeom>
              <a:avLst/>
              <a:gdLst/>
              <a:ahLst/>
              <a:cxnLst/>
              <a:rect l="l" t="t" r="r" b="b"/>
              <a:pathLst>
                <a:path w="6365240" h="2592024">
                  <a:moveTo>
                    <a:pt x="5951220" y="2592024"/>
                  </a:moveTo>
                  <a:lnTo>
                    <a:pt x="414020" y="2592024"/>
                  </a:lnTo>
                  <a:cubicBezTo>
                    <a:pt x="185420" y="2592024"/>
                    <a:pt x="0" y="2478380"/>
                    <a:pt x="0" y="2339049"/>
                  </a:cubicBezTo>
                  <a:lnTo>
                    <a:pt x="0" y="253754"/>
                  </a:lnTo>
                  <a:cubicBezTo>
                    <a:pt x="0" y="113644"/>
                    <a:pt x="185420" y="0"/>
                    <a:pt x="414020" y="0"/>
                  </a:cubicBezTo>
                  <a:lnTo>
                    <a:pt x="5951220" y="0"/>
                  </a:lnTo>
                  <a:cubicBezTo>
                    <a:pt x="6179820" y="0"/>
                    <a:pt x="6365240" y="113644"/>
                    <a:pt x="6365240" y="253754"/>
                  </a:cubicBezTo>
                  <a:lnTo>
                    <a:pt x="6365240" y="2339049"/>
                  </a:lnTo>
                  <a:cubicBezTo>
                    <a:pt x="6365240" y="2478380"/>
                    <a:pt x="6179820" y="2592024"/>
                    <a:pt x="5951220" y="2592024"/>
                  </a:cubicBezTo>
                  <a:close/>
                </a:path>
              </a:pathLst>
            </a:custGeom>
            <a:blipFill>
              <a:blip r:embed="rId6"/>
              <a:stretch>
                <a:fillRect t="-82899" b="-1853"/>
              </a:stretch>
            </a:blipFill>
          </p:spPr>
        </p:sp>
      </p:grpSp>
      <p:sp>
        <p:nvSpPr>
          <p:cNvPr id="29" name="TextBox 29"/>
          <p:cNvSpPr txBox="1"/>
          <p:nvPr/>
        </p:nvSpPr>
        <p:spPr>
          <a:xfrm>
            <a:off x="1752601" y="3330255"/>
            <a:ext cx="6572172" cy="25968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20318" lvl="1" indent="-260159" algn="just">
              <a:lnSpc>
                <a:spcPts val="3373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Free </a:t>
            </a:r>
            <a:r>
              <a:rPr lang="en-US" sz="2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wifi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di </a:t>
            </a:r>
            <a:r>
              <a:rPr lang="en-US" sz="2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seluruh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area </a:t>
            </a:r>
            <a:r>
              <a:rPr lang="en-US" sz="2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kampus</a:t>
            </a:r>
            <a:endParaRPr lang="en-US" sz="28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520318" lvl="1" indent="-260159" algn="just">
              <a:lnSpc>
                <a:spcPts val="3373"/>
              </a:lnSpc>
              <a:buFont typeface="Arial"/>
              <a:buChar char="•"/>
            </a:pPr>
            <a:r>
              <a:rPr lang="en-US" sz="2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Perpustakaan</a:t>
            </a:r>
            <a:endParaRPr lang="en-US" sz="28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520318" lvl="1" indent="-260159" algn="just">
              <a:lnSpc>
                <a:spcPts val="3373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Jogging track and sport arena</a:t>
            </a:r>
          </a:p>
          <a:p>
            <a:pPr marL="520318" lvl="1" indent="-260159" algn="just">
              <a:lnSpc>
                <a:spcPts val="3373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Green House and many more utilities</a:t>
            </a:r>
          </a:p>
          <a:p>
            <a:pPr marL="520318" lvl="1" indent="-260159" algn="just">
              <a:lnSpc>
                <a:spcPts val="3373"/>
              </a:lnSpc>
              <a:buFont typeface="Arial"/>
              <a:buChar char="•"/>
            </a:pPr>
            <a:r>
              <a:rPr lang="en-US" sz="2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Ruangan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Kelas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Full Ac</a:t>
            </a:r>
          </a:p>
          <a:p>
            <a:pPr algn="just">
              <a:lnSpc>
                <a:spcPts val="3373"/>
              </a:lnSpc>
            </a:pPr>
            <a:endParaRPr lang="en-US" sz="28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9434023" y="3460207"/>
            <a:ext cx="7814189" cy="2596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9736" lvl="1" indent="-259868" algn="just">
              <a:lnSpc>
                <a:spcPts val="3370"/>
              </a:lnSpc>
              <a:buFont typeface="Arial"/>
              <a:buChar char="•"/>
            </a:pPr>
            <a:r>
              <a:rPr lang="en-US" sz="2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Laboratorium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Kimia dan </a:t>
            </a:r>
            <a:r>
              <a:rPr lang="en-US" sz="2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Kesuburan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Tanah</a:t>
            </a:r>
          </a:p>
          <a:p>
            <a:pPr marL="519736" lvl="1" indent="-259868" algn="just">
              <a:lnSpc>
                <a:spcPts val="3370"/>
              </a:lnSpc>
              <a:buFont typeface="Arial"/>
              <a:buChar char="•"/>
            </a:pPr>
            <a:r>
              <a:rPr lang="en-US" sz="2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Laboratorium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Fisika dan </a:t>
            </a:r>
            <a:r>
              <a:rPr lang="en-US" sz="2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Konservasi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Tanah</a:t>
            </a:r>
          </a:p>
          <a:p>
            <a:pPr marL="519736" lvl="1" indent="-259868" algn="just">
              <a:lnSpc>
                <a:spcPts val="3370"/>
              </a:lnSpc>
              <a:buFont typeface="Arial"/>
              <a:buChar char="•"/>
            </a:pPr>
            <a:r>
              <a:rPr lang="en-US" sz="2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Laboratorium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Biologi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dan </a:t>
            </a:r>
            <a:r>
              <a:rPr lang="en-US" sz="2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Bioteknologi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Tanah</a:t>
            </a:r>
          </a:p>
          <a:p>
            <a:pPr marL="519736" lvl="1" indent="-259868" algn="just">
              <a:lnSpc>
                <a:spcPts val="3370"/>
              </a:lnSpc>
              <a:buFont typeface="Arial"/>
              <a:buChar char="•"/>
            </a:pPr>
            <a:r>
              <a:rPr lang="en-US" sz="2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Laboratorium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Kualitas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dan Kesehatan Lahan</a:t>
            </a:r>
          </a:p>
          <a:p>
            <a:pPr marL="519736" lvl="1" indent="-259868" algn="just">
              <a:lnSpc>
                <a:spcPts val="3370"/>
              </a:lnSpc>
              <a:buFont typeface="Arial"/>
              <a:buChar char="•"/>
            </a:pPr>
            <a:r>
              <a:rPr lang="en-US" sz="2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Laboratorium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Survei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dan </a:t>
            </a:r>
            <a:r>
              <a:rPr lang="en-US" sz="2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Evaluasi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Lahan</a:t>
            </a:r>
          </a:p>
          <a:p>
            <a:pPr algn="just">
              <a:lnSpc>
                <a:spcPts val="3370"/>
              </a:lnSpc>
            </a:pPr>
            <a:endParaRPr lang="en-US" sz="28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4129331" y="2194609"/>
            <a:ext cx="653131" cy="896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F69E22"/>
                </a:solidFill>
                <a:latin typeface="Roboto Bold"/>
                <a:ea typeface="Roboto Bold"/>
                <a:cs typeface="Roboto Bold"/>
                <a:sym typeface="Roboto Bold"/>
              </a:rPr>
              <a:t>1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2964694" y="2194609"/>
            <a:ext cx="775023" cy="896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F69E22"/>
                </a:solidFill>
                <a:latin typeface="Roboto Bold"/>
                <a:ea typeface="Roboto Bold"/>
                <a:cs typeface="Roboto Bold"/>
                <a:sym typeface="Roboto Bold"/>
              </a:rPr>
              <a:t>2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109239" y="6005742"/>
            <a:ext cx="673222" cy="896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>
                <a:solidFill>
                  <a:srgbClr val="05347E"/>
                </a:solidFill>
                <a:latin typeface="Roboto Bold"/>
                <a:ea typeface="Roboto Bold"/>
                <a:cs typeface="Roboto Bold"/>
                <a:sym typeface="Roboto Bold"/>
              </a:rPr>
              <a:t>3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2942518" y="5990825"/>
            <a:ext cx="797199" cy="896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5347E"/>
                </a:solidFill>
                <a:latin typeface="Roboto Bold"/>
                <a:ea typeface="Roboto Bold"/>
                <a:cs typeface="Roboto Bold"/>
                <a:sym typeface="Roboto Bold"/>
              </a:rPr>
              <a:t>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04" r="-220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64523" y="6084888"/>
            <a:ext cx="3494551" cy="2606704"/>
            <a:chOff x="0" y="0"/>
            <a:chExt cx="4659401" cy="3475606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l="3749" r="3749"/>
            <a:stretch>
              <a:fillRect/>
            </a:stretch>
          </p:blipFill>
          <p:spPr>
            <a:xfrm>
              <a:off x="0" y="0"/>
              <a:ext cx="4659401" cy="3475606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5047070" y="6084888"/>
            <a:ext cx="3494551" cy="2606704"/>
            <a:chOff x="0" y="0"/>
            <a:chExt cx="4659401" cy="3475606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/>
            <a:srcRect l="5257" r="5257"/>
            <a:stretch>
              <a:fillRect/>
            </a:stretch>
          </p:blipFill>
          <p:spPr>
            <a:xfrm>
              <a:off x="0" y="0"/>
              <a:ext cx="4659401" cy="3475606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9179823" y="6084888"/>
            <a:ext cx="3494551" cy="2606704"/>
            <a:chOff x="0" y="0"/>
            <a:chExt cx="4659401" cy="3475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5"/>
            <a:srcRect l="5341" r="5341"/>
            <a:stretch>
              <a:fillRect/>
            </a:stretch>
          </p:blipFill>
          <p:spPr>
            <a:xfrm>
              <a:off x="0" y="0"/>
              <a:ext cx="4659401" cy="3475606"/>
            </a:xfrm>
            <a:prstGeom prst="rect">
              <a:avLst/>
            </a:prstGeom>
          </p:spPr>
        </p:pic>
      </p:grpSp>
      <p:grpSp>
        <p:nvGrpSpPr>
          <p:cNvPr id="9" name="Group 9"/>
          <p:cNvGrpSpPr/>
          <p:nvPr/>
        </p:nvGrpSpPr>
        <p:grpSpPr>
          <a:xfrm>
            <a:off x="13312549" y="6084888"/>
            <a:ext cx="3494551" cy="2606704"/>
            <a:chOff x="0" y="0"/>
            <a:chExt cx="4659401" cy="3475606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6"/>
            <a:srcRect l="5257" r="5257"/>
            <a:stretch>
              <a:fillRect/>
            </a:stretch>
          </p:blipFill>
          <p:spPr>
            <a:xfrm>
              <a:off x="0" y="0"/>
              <a:ext cx="4659401" cy="3475606"/>
            </a:xfrm>
            <a:prstGeom prst="rect">
              <a:avLst/>
            </a:prstGeom>
          </p:spPr>
        </p:pic>
      </p:grpSp>
      <p:grpSp>
        <p:nvGrpSpPr>
          <p:cNvPr id="11" name="Group 11"/>
          <p:cNvGrpSpPr/>
          <p:nvPr/>
        </p:nvGrpSpPr>
        <p:grpSpPr>
          <a:xfrm>
            <a:off x="-545276" y="731848"/>
            <a:ext cx="9725099" cy="1856604"/>
            <a:chOff x="0" y="0"/>
            <a:chExt cx="2128769" cy="4064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128769" cy="406400"/>
            </a:xfrm>
            <a:custGeom>
              <a:avLst/>
              <a:gdLst/>
              <a:ahLst/>
              <a:cxnLst/>
              <a:rect l="l" t="t" r="r" b="b"/>
              <a:pathLst>
                <a:path w="2128769" h="406400">
                  <a:moveTo>
                    <a:pt x="1925569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925569" y="406400"/>
                  </a:lnTo>
                  <a:lnTo>
                    <a:pt x="2128769" y="203200"/>
                  </a:lnTo>
                  <a:lnTo>
                    <a:pt x="1925569" y="0"/>
                  </a:lnTo>
                  <a:close/>
                </a:path>
              </a:pathLst>
            </a:custGeom>
            <a:solidFill>
              <a:srgbClr val="FFA500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2014469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 flipV="1">
            <a:off x="10469397" y="-736911"/>
            <a:ext cx="8227918" cy="3753988"/>
          </a:xfrm>
          <a:custGeom>
            <a:avLst/>
            <a:gdLst/>
            <a:ahLst/>
            <a:cxnLst/>
            <a:rect l="l" t="t" r="r" b="b"/>
            <a:pathLst>
              <a:path w="8227918" h="3753988">
                <a:moveTo>
                  <a:pt x="0" y="3753988"/>
                </a:moveTo>
                <a:lnTo>
                  <a:pt x="8227918" y="3753988"/>
                </a:lnTo>
                <a:lnTo>
                  <a:pt x="8227918" y="0"/>
                </a:lnTo>
                <a:lnTo>
                  <a:pt x="0" y="0"/>
                </a:lnTo>
                <a:lnTo>
                  <a:pt x="0" y="3753988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-669875" y="8838720"/>
            <a:ext cx="20533566" cy="3952712"/>
          </a:xfrm>
          <a:custGeom>
            <a:avLst/>
            <a:gdLst/>
            <a:ahLst/>
            <a:cxnLst/>
            <a:rect l="l" t="t" r="r" b="b"/>
            <a:pathLst>
              <a:path w="20533566" h="3952712">
                <a:moveTo>
                  <a:pt x="20533566" y="0"/>
                </a:moveTo>
                <a:lnTo>
                  <a:pt x="0" y="0"/>
                </a:lnTo>
                <a:lnTo>
                  <a:pt x="0" y="3952711"/>
                </a:lnTo>
                <a:lnTo>
                  <a:pt x="20533566" y="3952711"/>
                </a:lnTo>
                <a:lnTo>
                  <a:pt x="20533566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183986" y="1168959"/>
            <a:ext cx="14136239" cy="8871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75"/>
              </a:lnSpc>
            </a:pPr>
            <a:r>
              <a:rPr lang="en-US" sz="5196" b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LABORATORIUM SPESIALIS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81000" y="2539950"/>
            <a:ext cx="9215908" cy="35458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74975" lvl="1" indent="-237487" algn="just">
              <a:lnSpc>
                <a:spcPts val="4025"/>
              </a:lnSpc>
              <a:buFont typeface="Arial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Kimia &amp; </a:t>
            </a:r>
            <a:r>
              <a:rPr lang="en-US" sz="2800" b="1" dirty="0" err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Kesuburan</a:t>
            </a:r>
            <a:r>
              <a:rPr lang="en-US" sz="2800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 Tanah</a:t>
            </a:r>
          </a:p>
          <a:p>
            <a:pPr algn="just">
              <a:lnSpc>
                <a:spcPts val="2799"/>
              </a:lnSpc>
            </a:pP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     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Analisis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unsur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hara dan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kesuburan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tanah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untuk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produktivitas</a:t>
            </a:r>
            <a:endParaRPr lang="en-US" sz="24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2799"/>
              </a:lnSpc>
            </a:pP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      optimal.</a:t>
            </a:r>
          </a:p>
          <a:p>
            <a:pPr marL="474975" lvl="1" indent="-237487" algn="just">
              <a:lnSpc>
                <a:spcPts val="3959"/>
              </a:lnSpc>
              <a:buFont typeface="Arial"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Fisika &amp; </a:t>
            </a:r>
            <a:r>
              <a:rPr lang="en-US" sz="2800" b="1" dirty="0" err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Konservasi</a:t>
            </a:r>
            <a:r>
              <a:rPr lang="en-US" sz="2800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 Tanah</a:t>
            </a:r>
          </a:p>
          <a:p>
            <a:pPr algn="just">
              <a:lnSpc>
                <a:spcPts val="2799"/>
              </a:lnSpc>
            </a:pP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      Studi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struktur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fisik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tanah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dan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teknik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konservasi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lahan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</a:p>
          <a:p>
            <a:pPr marL="474975" lvl="1" indent="-237487" algn="just">
              <a:lnSpc>
                <a:spcPts val="4663"/>
              </a:lnSpc>
              <a:buFont typeface="Arial"/>
              <a:buChar char="•"/>
            </a:pPr>
            <a:r>
              <a:rPr lang="en-US" sz="2800" b="1" dirty="0" err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Biologi</a:t>
            </a:r>
            <a:r>
              <a:rPr lang="en-US" sz="2800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 &amp; </a:t>
            </a:r>
            <a:r>
              <a:rPr lang="en-US" sz="2800" b="1" dirty="0" err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Bioteknologi</a:t>
            </a:r>
            <a:r>
              <a:rPr lang="en-US" sz="2800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 Tanah</a:t>
            </a:r>
          </a:p>
          <a:p>
            <a:pPr algn="just">
              <a:lnSpc>
                <a:spcPts val="2799"/>
              </a:lnSpc>
            </a:pP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     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Penelitian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mikroorganisme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tanah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dan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aplikasi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bioteknologi</a:t>
            </a:r>
            <a:endParaRPr lang="en-US" sz="24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1819"/>
              </a:lnSpc>
            </a:pPr>
            <a:endParaRPr lang="en-US" sz="24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1819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9401376" y="2523120"/>
            <a:ext cx="8588221" cy="22698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79" lvl="1" indent="-237490" algn="just">
              <a:lnSpc>
                <a:spcPts val="3079"/>
              </a:lnSpc>
              <a:buFont typeface="Arial"/>
              <a:buChar char="•"/>
            </a:pPr>
            <a:r>
              <a:rPr lang="en-US" sz="2400" b="1" dirty="0" err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Kualitas</a:t>
            </a:r>
            <a:r>
              <a:rPr lang="en-US" sz="2400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 &amp; Kesehatan Lahan</a:t>
            </a:r>
          </a:p>
          <a:p>
            <a:pPr algn="just">
              <a:lnSpc>
                <a:spcPts val="3079"/>
              </a:lnSpc>
            </a:pP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      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Evaluasi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kondisi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lahan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dan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sistem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pemantauan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kesehatan</a:t>
            </a:r>
            <a:endParaRPr lang="en-US" sz="24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3079"/>
              </a:lnSpc>
            </a:pP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      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tanah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</a:p>
          <a:p>
            <a:pPr algn="just">
              <a:lnSpc>
                <a:spcPts val="2800"/>
              </a:lnSpc>
            </a:pPr>
            <a:endParaRPr lang="en-US" sz="24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2800"/>
              </a:lnSpc>
            </a:pPr>
            <a:endParaRPr lang="en-US" sz="24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280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9401376" y="3940182"/>
            <a:ext cx="8691092" cy="2192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0" lvl="1" indent="-226695" algn="just">
              <a:lnSpc>
                <a:spcPts val="2940"/>
              </a:lnSpc>
              <a:buFont typeface="Arial"/>
              <a:buChar char="•"/>
            </a:pPr>
            <a:r>
              <a:rPr lang="en-US" sz="2400" b="1" dirty="0" err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Survei</a:t>
            </a:r>
            <a:r>
              <a:rPr lang="en-US" sz="2400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 &amp; </a:t>
            </a:r>
            <a:r>
              <a:rPr lang="en-US" sz="2400" b="1" dirty="0" err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Evaluasi</a:t>
            </a:r>
            <a:r>
              <a:rPr lang="en-US" sz="2400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 Lahan</a:t>
            </a:r>
          </a:p>
          <a:p>
            <a:pPr algn="just">
              <a:lnSpc>
                <a:spcPts val="2940"/>
              </a:lnSpc>
            </a:pP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      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Pemetaan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dan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klasifikasi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lahan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menggunakan</a:t>
            </a: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teknologi</a:t>
            </a:r>
            <a:endParaRPr lang="en-US" sz="24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2940"/>
              </a:lnSpc>
            </a:pPr>
            <a:r>
              <a: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       modern.</a:t>
            </a:r>
          </a:p>
          <a:p>
            <a:pPr algn="just">
              <a:lnSpc>
                <a:spcPts val="2800"/>
              </a:lnSpc>
            </a:pPr>
            <a:endParaRPr lang="en-US" sz="24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2800"/>
              </a:lnSpc>
            </a:pPr>
            <a:endParaRPr lang="en-US" sz="24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280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8100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04" r="-220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47700" y="3840263"/>
            <a:ext cx="633866" cy="633866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69E22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sz="20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47700" y="5159181"/>
            <a:ext cx="633866" cy="633866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69E22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sz="200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47700" y="6478847"/>
            <a:ext cx="633866" cy="633866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69E22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sz="2000"/>
            </a:p>
          </p:txBody>
        </p:sp>
      </p:grpSp>
      <p:sp>
        <p:nvSpPr>
          <p:cNvPr id="12" name="Freeform 12"/>
          <p:cNvSpPr/>
          <p:nvPr/>
        </p:nvSpPr>
        <p:spPr>
          <a:xfrm flipH="1">
            <a:off x="-533401" y="5143500"/>
            <a:ext cx="20033631" cy="6843322"/>
          </a:xfrm>
          <a:custGeom>
            <a:avLst/>
            <a:gdLst/>
            <a:ahLst/>
            <a:cxnLst/>
            <a:rect l="l" t="t" r="r" b="b"/>
            <a:pathLst>
              <a:path w="21557631" h="7572118">
                <a:moveTo>
                  <a:pt x="21557632" y="0"/>
                </a:moveTo>
                <a:lnTo>
                  <a:pt x="0" y="0"/>
                </a:lnTo>
                <a:lnTo>
                  <a:pt x="0" y="7572118"/>
                </a:lnTo>
                <a:lnTo>
                  <a:pt x="21557632" y="7572118"/>
                </a:lnTo>
                <a:lnTo>
                  <a:pt x="21557632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10853235" y="237142"/>
            <a:ext cx="7465865" cy="8411558"/>
            <a:chOff x="0" y="0"/>
            <a:chExt cx="6350000" cy="6350000"/>
          </a:xfrm>
        </p:grpSpPr>
        <p:sp>
          <p:nvSpPr>
            <p:cNvPr id="14" name="Freeform 14"/>
            <p:cNvSpPr/>
            <p:nvPr/>
          </p:nvSpPr>
          <p:spPr>
            <a:xfrm>
              <a:off x="-156812" y="-5088"/>
              <a:ext cx="6663624" cy="6360176"/>
            </a:xfrm>
            <a:custGeom>
              <a:avLst/>
              <a:gdLst/>
              <a:ahLst/>
              <a:cxnLst/>
              <a:rect l="l" t="t" r="r" b="b"/>
              <a:pathLst>
                <a:path w="6663624" h="6360176">
                  <a:moveTo>
                    <a:pt x="3331812" y="5088"/>
                  </a:moveTo>
                  <a:lnTo>
                    <a:pt x="3331812" y="5088"/>
                  </a:lnTo>
                  <a:cubicBezTo>
                    <a:pt x="2194111" y="0"/>
                    <a:pt x="1140649" y="604036"/>
                    <a:pt x="570324" y="1588475"/>
                  </a:cubicBezTo>
                  <a:cubicBezTo>
                    <a:pt x="0" y="2572913"/>
                    <a:pt x="0" y="3787263"/>
                    <a:pt x="570324" y="4771701"/>
                  </a:cubicBezTo>
                  <a:cubicBezTo>
                    <a:pt x="1140649" y="5756140"/>
                    <a:pt x="2194111" y="6360176"/>
                    <a:pt x="3331812" y="6355088"/>
                  </a:cubicBezTo>
                  <a:cubicBezTo>
                    <a:pt x="4469513" y="6360176"/>
                    <a:pt x="5522976" y="5756140"/>
                    <a:pt x="6093300" y="4771701"/>
                  </a:cubicBezTo>
                  <a:cubicBezTo>
                    <a:pt x="6663624" y="3787263"/>
                    <a:pt x="6663624" y="2572913"/>
                    <a:pt x="6093300" y="1588475"/>
                  </a:cubicBezTo>
                  <a:cubicBezTo>
                    <a:pt x="5522976" y="604036"/>
                    <a:pt x="4469513" y="0"/>
                    <a:pt x="3331812" y="5088"/>
                  </a:cubicBezTo>
                  <a:close/>
                </a:path>
              </a:pathLst>
            </a:custGeom>
            <a:solidFill>
              <a:srgbClr val="FFA500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284320" y="415956"/>
              <a:ext cx="5781360" cy="5518089"/>
            </a:xfrm>
            <a:custGeom>
              <a:avLst/>
              <a:gdLst/>
              <a:ahLst/>
              <a:cxnLst/>
              <a:rect l="l" t="t" r="r" b="b"/>
              <a:pathLst>
                <a:path w="5781360" h="5518089">
                  <a:moveTo>
                    <a:pt x="2890680" y="4414"/>
                  </a:moveTo>
                  <a:cubicBezTo>
                    <a:pt x="1903611" y="0"/>
                    <a:pt x="989627" y="524062"/>
                    <a:pt x="494813" y="1378160"/>
                  </a:cubicBezTo>
                  <a:cubicBezTo>
                    <a:pt x="0" y="2232259"/>
                    <a:pt x="0" y="3285829"/>
                    <a:pt x="494813" y="4139928"/>
                  </a:cubicBezTo>
                  <a:cubicBezTo>
                    <a:pt x="989627" y="4994026"/>
                    <a:pt x="1903611" y="5518088"/>
                    <a:pt x="2890680" y="5513674"/>
                  </a:cubicBezTo>
                  <a:cubicBezTo>
                    <a:pt x="3877749" y="5518088"/>
                    <a:pt x="4791733" y="4994026"/>
                    <a:pt x="5286547" y="4139928"/>
                  </a:cubicBezTo>
                  <a:cubicBezTo>
                    <a:pt x="5781360" y="3285829"/>
                    <a:pt x="5781360" y="2232259"/>
                    <a:pt x="5286547" y="1378161"/>
                  </a:cubicBezTo>
                  <a:cubicBezTo>
                    <a:pt x="4791733" y="524062"/>
                    <a:pt x="3877749" y="0"/>
                    <a:pt x="2890680" y="4414"/>
                  </a:cubicBezTo>
                  <a:close/>
                </a:path>
              </a:pathLst>
            </a:custGeom>
            <a:blipFill>
              <a:blip r:embed="rId5"/>
              <a:stretch>
                <a:fillRect l="-7714" r="-41430"/>
              </a:stretch>
            </a:blipFill>
          </p:spPr>
        </p:sp>
      </p:grpSp>
      <p:sp>
        <p:nvSpPr>
          <p:cNvPr id="16" name="AutoShape 16"/>
          <p:cNvSpPr/>
          <p:nvPr/>
        </p:nvSpPr>
        <p:spPr>
          <a:xfrm flipV="1">
            <a:off x="697857" y="2035400"/>
            <a:ext cx="2255876" cy="19050"/>
          </a:xfrm>
          <a:prstGeom prst="line">
            <a:avLst/>
          </a:prstGeom>
          <a:ln w="123825" cap="flat">
            <a:solidFill>
              <a:srgbClr val="05347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7" name="Group 17"/>
          <p:cNvGrpSpPr/>
          <p:nvPr/>
        </p:nvGrpSpPr>
        <p:grpSpPr>
          <a:xfrm>
            <a:off x="697334" y="7798512"/>
            <a:ext cx="633866" cy="633866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69E22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sz="2000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697334" y="741863"/>
            <a:ext cx="8920807" cy="108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30"/>
              </a:lnSpc>
            </a:pPr>
            <a:r>
              <a:rPr lang="en-US" sz="6600" b="1" dirty="0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TIM DOSEN BERKUALITAS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83537" y="2634731"/>
            <a:ext cx="10706100" cy="8557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Didukung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oleh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dosen-dosen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berpengalaman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dan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berkualifikasi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tinggi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dengan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keahlian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berbagai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bidang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spesialisasi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44618" y="3926494"/>
            <a:ext cx="6599146" cy="413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4"/>
              </a:lnSpc>
            </a:pPr>
            <a:r>
              <a:rPr lang="en-US" sz="2800" b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FISIKA &amp; KONSERVASI TANAH SPESIALISASI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444618" y="4426504"/>
            <a:ext cx="8357988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14"/>
              </a:lnSpc>
            </a:pP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Prof. Dr. Ir. H. Gusti Z, A. MES, Dr. Ir. U. Edi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Survadi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MP, Dr. Ir. Tino O. Chandra, MS., IPU, dan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tim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ahli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lainnya</a:t>
            </a:r>
            <a:endParaRPr lang="en-US" sz="24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2814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435093" y="5245412"/>
            <a:ext cx="6599146" cy="413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4"/>
              </a:lnSpc>
            </a:pPr>
            <a:r>
              <a:rPr lang="en-US" sz="2800" b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KIMIA &amp; KESUBURAN TANAH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435092" y="5716341"/>
            <a:ext cx="9537708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14"/>
              </a:lnSpc>
            </a:pP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Prof. Dr. Ir.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Hj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 Denah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Suswati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MP., IPU, Dr.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Shulakhudin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SP, M.P, dan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dosen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spesialis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kesuburan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tanah</a:t>
            </a:r>
            <a:endParaRPr lang="en-US" sz="24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2814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1444618" y="6565077"/>
            <a:ext cx="6599146" cy="413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4"/>
              </a:lnSpc>
            </a:pPr>
            <a:r>
              <a:rPr lang="en-US" sz="2800" b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SURVEI &amp; EVALUASI LAHAN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435092" y="7003183"/>
            <a:ext cx="8367513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14"/>
              </a:lnSpc>
            </a:pP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Dr. Ir. H. Feira B. Arief,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M.Si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., IPM, Rini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Hazriani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SP, M.P, Ari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Krisonhadi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SP,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M.Si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dan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tim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survei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lahan</a:t>
            </a:r>
            <a:endParaRPr lang="en-US" sz="24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2814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1435093" y="7884743"/>
            <a:ext cx="6589621" cy="413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4"/>
              </a:lnSpc>
            </a:pPr>
            <a:r>
              <a:rPr lang="en-US" sz="2800" b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BIOLOGI &amp; BIOTEKNOLOGI TANAH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435093" y="8264446"/>
            <a:ext cx="8367512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14"/>
              </a:lnSpc>
            </a:pP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Dr. Ir. H. Feira B. Arief,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M.Si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., IPM, Rini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Hazriani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SP, M.P, Ari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Krisonhadi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SP,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M.Si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dan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tim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survei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lahan</a:t>
            </a:r>
            <a:endParaRPr lang="en-US" sz="24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2814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691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04" r="-2204"/>
            </a:stretch>
          </a:blipFill>
        </p:spPr>
      </p:sp>
      <p:sp>
        <p:nvSpPr>
          <p:cNvPr id="3" name="Freeform 3"/>
          <p:cNvSpPr/>
          <p:nvPr/>
        </p:nvSpPr>
        <p:spPr>
          <a:xfrm rot="281947" flipH="1">
            <a:off x="-1634816" y="5472241"/>
            <a:ext cx="21557631" cy="7572118"/>
          </a:xfrm>
          <a:custGeom>
            <a:avLst/>
            <a:gdLst/>
            <a:ahLst/>
            <a:cxnLst/>
            <a:rect l="l" t="t" r="r" b="b"/>
            <a:pathLst>
              <a:path w="21557631" h="7572118">
                <a:moveTo>
                  <a:pt x="21557632" y="0"/>
                </a:moveTo>
                <a:lnTo>
                  <a:pt x="0" y="0"/>
                </a:lnTo>
                <a:lnTo>
                  <a:pt x="0" y="7572118"/>
                </a:lnTo>
                <a:lnTo>
                  <a:pt x="21557632" y="7572118"/>
                </a:lnTo>
                <a:lnTo>
                  <a:pt x="21557632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AutoShape 4"/>
          <p:cNvSpPr/>
          <p:nvPr/>
        </p:nvSpPr>
        <p:spPr>
          <a:xfrm>
            <a:off x="4389363" y="1951124"/>
            <a:ext cx="9509274" cy="0"/>
          </a:xfrm>
          <a:prstGeom prst="line">
            <a:avLst/>
          </a:prstGeom>
          <a:ln w="123825" cap="flat">
            <a:solidFill>
              <a:srgbClr val="05347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" name="Group 5"/>
          <p:cNvGrpSpPr/>
          <p:nvPr/>
        </p:nvGrpSpPr>
        <p:grpSpPr>
          <a:xfrm>
            <a:off x="12541788" y="5615587"/>
            <a:ext cx="4717512" cy="4717512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-50093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12234853" y="5328005"/>
            <a:ext cx="5239749" cy="5292676"/>
          </a:xfrm>
          <a:custGeom>
            <a:avLst/>
            <a:gdLst/>
            <a:ahLst/>
            <a:cxnLst/>
            <a:rect l="l" t="t" r="r" b="b"/>
            <a:pathLst>
              <a:path w="5239749" h="5292676">
                <a:moveTo>
                  <a:pt x="0" y="0"/>
                </a:moveTo>
                <a:lnTo>
                  <a:pt x="5239750" y="0"/>
                </a:lnTo>
                <a:lnTo>
                  <a:pt x="5239750" y="5292675"/>
                </a:lnTo>
                <a:lnTo>
                  <a:pt x="0" y="52926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7086601" y="3496684"/>
            <a:ext cx="4995854" cy="31159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081"/>
              </a:lnSpc>
            </a:pP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Pertukaran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Pelajar</a:t>
            </a:r>
            <a:endParaRPr lang="en-US" sz="28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081"/>
              </a:lnSpc>
            </a:pP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Asistensi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Mengajar</a:t>
            </a:r>
            <a:endParaRPr lang="en-US" sz="28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081"/>
              </a:lnSpc>
            </a:pP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Magang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/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Praktik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Kerja</a:t>
            </a:r>
            <a:endParaRPr lang="en-US" sz="28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081"/>
              </a:lnSpc>
            </a:pP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•Studi /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Proyek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Independen</a:t>
            </a:r>
            <a:endParaRPr lang="en-US" sz="28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081"/>
              </a:lnSpc>
            </a:pP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Penelitian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/ Riset</a:t>
            </a:r>
          </a:p>
          <a:p>
            <a:pPr algn="l">
              <a:lnSpc>
                <a:spcPts val="4081"/>
              </a:lnSpc>
              <a:spcBef>
                <a:spcPct val="0"/>
              </a:spcBef>
            </a:pPr>
            <a:endParaRPr lang="en-US" sz="28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389363" y="666597"/>
            <a:ext cx="9711230" cy="108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30"/>
              </a:lnSpc>
            </a:pPr>
            <a:r>
              <a:rPr lang="en-US" sz="6600" b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KURIKULUM KOMPREHENSIF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3400" y="3388980"/>
            <a:ext cx="6405683" cy="435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50"/>
              </a:lnSpc>
            </a:pP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•Dasar-Dasar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Ilmu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Tanah</a:t>
            </a:r>
          </a:p>
          <a:p>
            <a:pPr algn="l">
              <a:lnSpc>
                <a:spcPts val="3750"/>
              </a:lnSpc>
            </a:pP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•Kimia dan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Kesuburan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Tanah</a:t>
            </a:r>
          </a:p>
          <a:p>
            <a:pPr algn="l">
              <a:lnSpc>
                <a:spcPts val="3750"/>
              </a:lnSpc>
            </a:pP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•Fisika dan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Konservasi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Tanah</a:t>
            </a:r>
          </a:p>
          <a:p>
            <a:pPr algn="l">
              <a:lnSpc>
                <a:spcPts val="3750"/>
              </a:lnSpc>
            </a:pP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Biologi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dan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Ekologi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Tanah</a:t>
            </a:r>
          </a:p>
          <a:p>
            <a:pPr algn="l">
              <a:lnSpc>
                <a:spcPts val="3750"/>
              </a:lnSpc>
            </a:pP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Morfologi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dan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Klasifikasi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Tanah</a:t>
            </a:r>
          </a:p>
          <a:p>
            <a:pPr algn="l">
              <a:lnSpc>
                <a:spcPts val="3750"/>
              </a:lnSpc>
            </a:pP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Survei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Tanah dan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Evaluasi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Lahan</a:t>
            </a:r>
          </a:p>
          <a:p>
            <a:pPr algn="l">
              <a:lnSpc>
                <a:spcPts val="3750"/>
              </a:lnSpc>
            </a:pP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Teknologi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Informasi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Ilmu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Tanah</a:t>
            </a:r>
          </a:p>
          <a:p>
            <a:pPr algn="l">
              <a:lnSpc>
                <a:spcPts val="3750"/>
              </a:lnSpc>
            </a:pP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Sistem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Informasi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Sumberdaya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Lahan</a:t>
            </a:r>
          </a:p>
          <a:p>
            <a:pPr algn="l">
              <a:lnSpc>
                <a:spcPts val="3750"/>
              </a:lnSpc>
              <a:spcBef>
                <a:spcPct val="0"/>
              </a:spcBef>
            </a:pPr>
            <a:endParaRPr lang="en-US" sz="28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44902" y="2611546"/>
            <a:ext cx="3535467" cy="580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0"/>
              </a:lnSpc>
            </a:pPr>
            <a:r>
              <a:rPr lang="en-US" sz="3600" b="1" dirty="0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MATA KULIAH INTI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227663" y="2611546"/>
            <a:ext cx="3535467" cy="580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0"/>
              </a:lnSpc>
            </a:pPr>
            <a:r>
              <a:rPr lang="en-US" sz="3600" b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PROGRAM MBKM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541788" y="2577015"/>
            <a:ext cx="4854791" cy="5697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50"/>
              </a:lnSpc>
            </a:pPr>
            <a:r>
              <a:rPr lang="en-US" sz="3600" b="1" dirty="0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SPESIALISASI LANJUT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416008" y="3505101"/>
            <a:ext cx="5519747" cy="20776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081"/>
              </a:lnSpc>
            </a:pP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Bioteknologi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Tanah</a:t>
            </a:r>
          </a:p>
          <a:p>
            <a:pPr algn="l">
              <a:lnSpc>
                <a:spcPts val="4081"/>
              </a:lnSpc>
            </a:pP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Analisis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Citra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Satelit</a:t>
            </a:r>
            <a:endParaRPr lang="en-US" sz="28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081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Ketahanan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Pangan Lahan</a:t>
            </a:r>
          </a:p>
          <a:p>
            <a:pPr algn="l">
              <a:lnSpc>
                <a:spcPts val="4081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Tropis</a:t>
            </a:r>
            <a:endParaRPr lang="en-US" sz="28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04" r="-2204"/>
            </a:stretch>
          </a:blipFill>
        </p:spPr>
      </p:sp>
      <p:sp>
        <p:nvSpPr>
          <p:cNvPr id="3" name="Freeform 3"/>
          <p:cNvSpPr/>
          <p:nvPr/>
        </p:nvSpPr>
        <p:spPr>
          <a:xfrm flipV="1">
            <a:off x="-1567823" y="-1550268"/>
            <a:ext cx="20361271" cy="6693768"/>
          </a:xfrm>
          <a:custGeom>
            <a:avLst/>
            <a:gdLst/>
            <a:ahLst/>
            <a:cxnLst/>
            <a:rect l="l" t="t" r="r" b="b"/>
            <a:pathLst>
              <a:path w="20361271" h="6693768">
                <a:moveTo>
                  <a:pt x="0" y="6693768"/>
                </a:moveTo>
                <a:lnTo>
                  <a:pt x="20361271" y="6693768"/>
                </a:lnTo>
                <a:lnTo>
                  <a:pt x="20361271" y="0"/>
                </a:lnTo>
                <a:lnTo>
                  <a:pt x="0" y="0"/>
                </a:lnTo>
                <a:lnTo>
                  <a:pt x="0" y="6693768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670568" y="4849685"/>
            <a:ext cx="4142983" cy="4408615"/>
            <a:chOff x="0" y="0"/>
            <a:chExt cx="862040" cy="91731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62040" cy="917310"/>
            </a:xfrm>
            <a:custGeom>
              <a:avLst/>
              <a:gdLst/>
              <a:ahLst/>
              <a:cxnLst/>
              <a:rect l="l" t="t" r="r" b="b"/>
              <a:pathLst>
                <a:path w="862040" h="917310">
                  <a:moveTo>
                    <a:pt x="63535" y="0"/>
                  </a:moveTo>
                  <a:lnTo>
                    <a:pt x="798504" y="0"/>
                  </a:lnTo>
                  <a:cubicBezTo>
                    <a:pt x="815355" y="0"/>
                    <a:pt x="831515" y="6694"/>
                    <a:pt x="843431" y="18609"/>
                  </a:cubicBezTo>
                  <a:cubicBezTo>
                    <a:pt x="855346" y="30524"/>
                    <a:pt x="862040" y="46685"/>
                    <a:pt x="862040" y="63535"/>
                  </a:cubicBezTo>
                  <a:lnTo>
                    <a:pt x="862040" y="853775"/>
                  </a:lnTo>
                  <a:cubicBezTo>
                    <a:pt x="862040" y="888865"/>
                    <a:pt x="833594" y="917310"/>
                    <a:pt x="798504" y="917310"/>
                  </a:cubicBezTo>
                  <a:lnTo>
                    <a:pt x="63535" y="917310"/>
                  </a:lnTo>
                  <a:cubicBezTo>
                    <a:pt x="46685" y="917310"/>
                    <a:pt x="30524" y="910616"/>
                    <a:pt x="18609" y="898701"/>
                  </a:cubicBezTo>
                  <a:cubicBezTo>
                    <a:pt x="6694" y="886786"/>
                    <a:pt x="0" y="870626"/>
                    <a:pt x="0" y="853775"/>
                  </a:cubicBezTo>
                  <a:lnTo>
                    <a:pt x="0" y="63535"/>
                  </a:lnTo>
                  <a:cubicBezTo>
                    <a:pt x="0" y="46685"/>
                    <a:pt x="6694" y="30524"/>
                    <a:pt x="18609" y="18609"/>
                  </a:cubicBezTo>
                  <a:cubicBezTo>
                    <a:pt x="30524" y="6694"/>
                    <a:pt x="46685" y="0"/>
                    <a:pt x="63535" y="0"/>
                  </a:cubicBezTo>
                  <a:close/>
                </a:path>
              </a:pathLst>
            </a:custGeom>
            <a:solidFill>
              <a:srgbClr val="05347E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862040" cy="9554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sz="2000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032626" y="4849685"/>
            <a:ext cx="4084584" cy="4408615"/>
            <a:chOff x="0" y="0"/>
            <a:chExt cx="849888" cy="91731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49888" cy="917310"/>
            </a:xfrm>
            <a:custGeom>
              <a:avLst/>
              <a:gdLst/>
              <a:ahLst/>
              <a:cxnLst/>
              <a:rect l="l" t="t" r="r" b="b"/>
              <a:pathLst>
                <a:path w="849888" h="917310">
                  <a:moveTo>
                    <a:pt x="64444" y="0"/>
                  </a:moveTo>
                  <a:lnTo>
                    <a:pt x="785445" y="0"/>
                  </a:lnTo>
                  <a:cubicBezTo>
                    <a:pt x="821036" y="0"/>
                    <a:pt x="849888" y="28852"/>
                    <a:pt x="849888" y="64444"/>
                  </a:cubicBezTo>
                  <a:lnTo>
                    <a:pt x="849888" y="852867"/>
                  </a:lnTo>
                  <a:cubicBezTo>
                    <a:pt x="849888" y="888458"/>
                    <a:pt x="821036" y="917310"/>
                    <a:pt x="785445" y="917310"/>
                  </a:cubicBezTo>
                  <a:lnTo>
                    <a:pt x="64444" y="917310"/>
                  </a:lnTo>
                  <a:cubicBezTo>
                    <a:pt x="47352" y="917310"/>
                    <a:pt x="30961" y="910521"/>
                    <a:pt x="18875" y="898435"/>
                  </a:cubicBezTo>
                  <a:cubicBezTo>
                    <a:pt x="6790" y="886350"/>
                    <a:pt x="0" y="869958"/>
                    <a:pt x="0" y="852867"/>
                  </a:cubicBezTo>
                  <a:lnTo>
                    <a:pt x="0" y="64444"/>
                  </a:lnTo>
                  <a:cubicBezTo>
                    <a:pt x="0" y="47352"/>
                    <a:pt x="6790" y="30961"/>
                    <a:pt x="18875" y="18875"/>
                  </a:cubicBezTo>
                  <a:cubicBezTo>
                    <a:pt x="30961" y="6790"/>
                    <a:pt x="47352" y="0"/>
                    <a:pt x="64444" y="0"/>
                  </a:cubicBezTo>
                  <a:close/>
                </a:path>
              </a:pathLst>
            </a:custGeom>
            <a:solidFill>
              <a:srgbClr val="FFA500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849888" cy="9554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sz="200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170792" y="4849685"/>
            <a:ext cx="4467201" cy="4408615"/>
            <a:chOff x="0" y="0"/>
            <a:chExt cx="851870" cy="91731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51870" cy="917310"/>
            </a:xfrm>
            <a:custGeom>
              <a:avLst/>
              <a:gdLst/>
              <a:ahLst/>
              <a:cxnLst/>
              <a:rect l="l" t="t" r="r" b="b"/>
              <a:pathLst>
                <a:path w="851870" h="917310">
                  <a:moveTo>
                    <a:pt x="64294" y="0"/>
                  </a:moveTo>
                  <a:lnTo>
                    <a:pt x="787577" y="0"/>
                  </a:lnTo>
                  <a:cubicBezTo>
                    <a:pt x="823085" y="0"/>
                    <a:pt x="851870" y="28785"/>
                    <a:pt x="851870" y="64294"/>
                  </a:cubicBezTo>
                  <a:lnTo>
                    <a:pt x="851870" y="853017"/>
                  </a:lnTo>
                  <a:cubicBezTo>
                    <a:pt x="851870" y="888525"/>
                    <a:pt x="823085" y="917310"/>
                    <a:pt x="787577" y="917310"/>
                  </a:cubicBezTo>
                  <a:lnTo>
                    <a:pt x="64294" y="917310"/>
                  </a:lnTo>
                  <a:cubicBezTo>
                    <a:pt x="28785" y="917310"/>
                    <a:pt x="0" y="888525"/>
                    <a:pt x="0" y="853017"/>
                  </a:cubicBezTo>
                  <a:lnTo>
                    <a:pt x="0" y="64294"/>
                  </a:lnTo>
                  <a:cubicBezTo>
                    <a:pt x="0" y="28785"/>
                    <a:pt x="28785" y="0"/>
                    <a:pt x="64294" y="0"/>
                  </a:cubicBezTo>
                  <a:close/>
                </a:path>
              </a:pathLst>
            </a:custGeom>
            <a:solidFill>
              <a:srgbClr val="05347E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851870" cy="9554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sz="2000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744718" y="4849685"/>
            <a:ext cx="3979809" cy="4408615"/>
            <a:chOff x="0" y="0"/>
            <a:chExt cx="828088" cy="91731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28088" cy="917310"/>
            </a:xfrm>
            <a:custGeom>
              <a:avLst/>
              <a:gdLst/>
              <a:ahLst/>
              <a:cxnLst/>
              <a:rect l="l" t="t" r="r" b="b"/>
              <a:pathLst>
                <a:path w="828088" h="917310">
                  <a:moveTo>
                    <a:pt x="66140" y="0"/>
                  </a:moveTo>
                  <a:lnTo>
                    <a:pt x="761947" y="0"/>
                  </a:lnTo>
                  <a:cubicBezTo>
                    <a:pt x="798476" y="0"/>
                    <a:pt x="828088" y="29612"/>
                    <a:pt x="828088" y="66140"/>
                  </a:cubicBezTo>
                  <a:lnTo>
                    <a:pt x="828088" y="851170"/>
                  </a:lnTo>
                  <a:cubicBezTo>
                    <a:pt x="828088" y="887698"/>
                    <a:pt x="798476" y="917310"/>
                    <a:pt x="761947" y="917310"/>
                  </a:cubicBezTo>
                  <a:lnTo>
                    <a:pt x="66140" y="917310"/>
                  </a:lnTo>
                  <a:cubicBezTo>
                    <a:pt x="29612" y="917310"/>
                    <a:pt x="0" y="887698"/>
                    <a:pt x="0" y="851170"/>
                  </a:cubicBezTo>
                  <a:lnTo>
                    <a:pt x="0" y="66140"/>
                  </a:lnTo>
                  <a:cubicBezTo>
                    <a:pt x="0" y="29612"/>
                    <a:pt x="29612" y="0"/>
                    <a:pt x="66140" y="0"/>
                  </a:cubicBezTo>
                  <a:close/>
                </a:path>
              </a:pathLst>
            </a:custGeom>
            <a:solidFill>
              <a:srgbClr val="FFA500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828088" cy="9554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sz="2000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39844" y="4461821"/>
            <a:ext cx="1469272" cy="1469272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69E22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sz="2000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5027188" y="4461821"/>
            <a:ext cx="1469272" cy="1469272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13064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sz="2000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315871" y="4461821"/>
            <a:ext cx="1469272" cy="1469272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69E22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sz="2000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3637993" y="4461821"/>
            <a:ext cx="1469272" cy="1469272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13064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sz="2000"/>
            </a:p>
          </p:txBody>
        </p:sp>
      </p:grpSp>
      <p:sp>
        <p:nvSpPr>
          <p:cNvPr id="28" name="Freeform 28"/>
          <p:cNvSpPr/>
          <p:nvPr/>
        </p:nvSpPr>
        <p:spPr>
          <a:xfrm>
            <a:off x="-505448" y="9258300"/>
            <a:ext cx="19298896" cy="3715037"/>
          </a:xfrm>
          <a:custGeom>
            <a:avLst/>
            <a:gdLst/>
            <a:ahLst/>
            <a:cxnLst/>
            <a:rect l="l" t="t" r="r" b="b"/>
            <a:pathLst>
              <a:path w="19298896" h="3715037">
                <a:moveTo>
                  <a:pt x="0" y="0"/>
                </a:moveTo>
                <a:lnTo>
                  <a:pt x="19298896" y="0"/>
                </a:lnTo>
                <a:lnTo>
                  <a:pt x="19298896" y="3715037"/>
                </a:lnTo>
                <a:lnTo>
                  <a:pt x="0" y="371503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9" name="TextBox 29"/>
          <p:cNvSpPr txBox="1"/>
          <p:nvPr/>
        </p:nvSpPr>
        <p:spPr>
          <a:xfrm>
            <a:off x="2189075" y="1585207"/>
            <a:ext cx="13856269" cy="2876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20"/>
              </a:lnSpc>
            </a:pPr>
            <a:r>
              <a:rPr lang="en-US" sz="8000" b="1" dirty="0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KURIKULUM BERBASIS KKNI</a:t>
            </a:r>
          </a:p>
          <a:p>
            <a:pPr algn="ctr">
              <a:lnSpc>
                <a:spcPts val="11480"/>
              </a:lnSpc>
            </a:pPr>
            <a:endParaRPr lang="en-US" sz="8000" b="1" dirty="0">
              <a:solidFill>
                <a:srgbClr val="000000"/>
              </a:solidFill>
              <a:latin typeface="Oswald Bold"/>
              <a:ea typeface="Oswald Bold"/>
              <a:cs typeface="Oswald Bold"/>
              <a:sym typeface="Oswald Bold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627239" y="4763069"/>
            <a:ext cx="1075140" cy="771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800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1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422010" y="4851879"/>
            <a:ext cx="868679" cy="771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800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3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5141809" y="4851879"/>
            <a:ext cx="1011761" cy="771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800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2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3944773" y="4851879"/>
            <a:ext cx="603657" cy="771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800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4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70568" y="9220200"/>
            <a:ext cx="4142983" cy="327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endParaRPr sz="2000"/>
          </a:p>
        </p:txBody>
      </p:sp>
      <p:sp>
        <p:nvSpPr>
          <p:cNvPr id="35" name="TextBox 35"/>
          <p:cNvSpPr txBox="1"/>
          <p:nvPr/>
        </p:nvSpPr>
        <p:spPr>
          <a:xfrm>
            <a:off x="995853" y="6123499"/>
            <a:ext cx="3360161" cy="1016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Semester 1-2</a:t>
            </a:r>
          </a:p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8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Mata </a:t>
            </a:r>
            <a:r>
              <a:rPr lang="en-US" sz="28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Kuliah</a:t>
            </a:r>
            <a:r>
              <a:rPr lang="en-US" sz="28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Dasar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252651" y="6123499"/>
            <a:ext cx="3360161" cy="31223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Semester 3-4</a:t>
            </a:r>
          </a:p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Pengenalan</a:t>
            </a:r>
            <a:r>
              <a:rPr lang="en-US" sz="28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ilmu</a:t>
            </a:r>
            <a:r>
              <a:rPr lang="en-US" sz="28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tanah</a:t>
            </a:r>
            <a:r>
              <a:rPr lang="en-US" sz="28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8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mineralogi</a:t>
            </a:r>
            <a:r>
              <a:rPr lang="en-US" sz="28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,  </a:t>
            </a:r>
            <a:r>
              <a:rPr lang="en-US" sz="28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fisika</a:t>
            </a:r>
            <a:r>
              <a:rPr lang="en-US" sz="28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8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kimia</a:t>
            </a:r>
            <a:r>
              <a:rPr lang="en-US" sz="28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8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biologi</a:t>
            </a:r>
            <a:r>
              <a:rPr lang="en-US" sz="28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tanah</a:t>
            </a:r>
            <a:r>
              <a:rPr lang="en-US" sz="28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dll</a:t>
            </a:r>
            <a:endParaRPr lang="en-US" sz="2800" dirty="0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ctr">
              <a:lnSpc>
                <a:spcPts val="2659"/>
              </a:lnSpc>
              <a:spcBef>
                <a:spcPct val="0"/>
              </a:spcBef>
            </a:pPr>
            <a:endParaRPr lang="en-US" sz="2800" dirty="0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ctr">
              <a:lnSpc>
                <a:spcPts val="2659"/>
              </a:lnSpc>
              <a:spcBef>
                <a:spcPct val="0"/>
              </a:spcBef>
            </a:pPr>
            <a:endParaRPr lang="en-US" sz="2800" dirty="0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9315871" y="6123499"/>
            <a:ext cx="4104998" cy="32378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6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Semester 5-6</a:t>
            </a:r>
          </a:p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Spesialisasi</a:t>
            </a:r>
            <a:r>
              <a:rPr lang="en-US" sz="28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  <a:br>
              <a:rPr lang="en-US" sz="28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8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Kesuburan</a:t>
            </a:r>
            <a:r>
              <a:rPr lang="en-US" sz="28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tanah</a:t>
            </a:r>
            <a:r>
              <a:rPr lang="en-US" sz="28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8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konservasi</a:t>
            </a:r>
            <a:r>
              <a:rPr lang="en-US" sz="28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8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bioteknologi</a:t>
            </a:r>
            <a:r>
              <a:rPr lang="en-US" sz="28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, dan </a:t>
            </a:r>
            <a:r>
              <a:rPr lang="en-US" sz="28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survei</a:t>
            </a:r>
            <a:r>
              <a:rPr lang="en-US" sz="28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tanah</a:t>
            </a:r>
            <a:r>
              <a:rPr lang="en-US" sz="28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pemetaan</a:t>
            </a:r>
            <a:endParaRPr lang="en-US" sz="2800" dirty="0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ctr">
              <a:lnSpc>
                <a:spcPts val="2659"/>
              </a:lnSpc>
              <a:spcBef>
                <a:spcPct val="0"/>
              </a:spcBef>
            </a:pPr>
            <a:endParaRPr lang="en-US" sz="2800" dirty="0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14246602" y="6123499"/>
            <a:ext cx="3360161" cy="2401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600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Semester 7-8</a:t>
            </a:r>
          </a:p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8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Magang dan </a:t>
            </a:r>
          </a:p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8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Penelitian tugas akhir (skripsi)</a:t>
            </a:r>
          </a:p>
          <a:p>
            <a:pPr algn="ctr">
              <a:lnSpc>
                <a:spcPts val="3639"/>
              </a:lnSpc>
              <a:spcBef>
                <a:spcPct val="0"/>
              </a:spcBef>
            </a:pPr>
            <a:endParaRPr lang="en-US" sz="2800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516686" y="5600814"/>
            <a:ext cx="19321371" cy="5458287"/>
          </a:xfrm>
          <a:custGeom>
            <a:avLst/>
            <a:gdLst/>
            <a:ahLst/>
            <a:cxnLst/>
            <a:rect l="l" t="t" r="r" b="b"/>
            <a:pathLst>
              <a:path w="19321371" h="5458287">
                <a:moveTo>
                  <a:pt x="19321372" y="0"/>
                </a:moveTo>
                <a:lnTo>
                  <a:pt x="0" y="0"/>
                </a:lnTo>
                <a:lnTo>
                  <a:pt x="0" y="5458288"/>
                </a:lnTo>
                <a:lnTo>
                  <a:pt x="19321372" y="5458288"/>
                </a:lnTo>
                <a:lnTo>
                  <a:pt x="1932137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V="1">
            <a:off x="8463056" y="-736170"/>
            <a:ext cx="10341630" cy="4718369"/>
          </a:xfrm>
          <a:custGeom>
            <a:avLst/>
            <a:gdLst/>
            <a:ahLst/>
            <a:cxnLst/>
            <a:rect l="l" t="t" r="r" b="b"/>
            <a:pathLst>
              <a:path w="10341630" h="4718369">
                <a:moveTo>
                  <a:pt x="0" y="4718369"/>
                </a:moveTo>
                <a:lnTo>
                  <a:pt x="10341630" y="4718369"/>
                </a:lnTo>
                <a:lnTo>
                  <a:pt x="10341630" y="0"/>
                </a:lnTo>
                <a:lnTo>
                  <a:pt x="0" y="0"/>
                </a:lnTo>
                <a:lnTo>
                  <a:pt x="0" y="4718369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9650885" y="551511"/>
            <a:ext cx="8256265" cy="8256265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-156812" y="-5088"/>
              <a:ext cx="6663624" cy="6360176"/>
            </a:xfrm>
            <a:custGeom>
              <a:avLst/>
              <a:gdLst/>
              <a:ahLst/>
              <a:cxnLst/>
              <a:rect l="l" t="t" r="r" b="b"/>
              <a:pathLst>
                <a:path w="6663624" h="6360176">
                  <a:moveTo>
                    <a:pt x="3331812" y="5088"/>
                  </a:moveTo>
                  <a:lnTo>
                    <a:pt x="3331812" y="5088"/>
                  </a:lnTo>
                  <a:cubicBezTo>
                    <a:pt x="2194111" y="0"/>
                    <a:pt x="1140649" y="604036"/>
                    <a:pt x="570324" y="1588475"/>
                  </a:cubicBezTo>
                  <a:cubicBezTo>
                    <a:pt x="0" y="2572913"/>
                    <a:pt x="0" y="3787263"/>
                    <a:pt x="570324" y="4771701"/>
                  </a:cubicBezTo>
                  <a:cubicBezTo>
                    <a:pt x="1140649" y="5756140"/>
                    <a:pt x="2194111" y="6360176"/>
                    <a:pt x="3331812" y="6355088"/>
                  </a:cubicBezTo>
                  <a:cubicBezTo>
                    <a:pt x="4469513" y="6360176"/>
                    <a:pt x="5522976" y="5756140"/>
                    <a:pt x="6093300" y="4771701"/>
                  </a:cubicBezTo>
                  <a:cubicBezTo>
                    <a:pt x="6663624" y="3787263"/>
                    <a:pt x="6663624" y="2572913"/>
                    <a:pt x="6093300" y="1588475"/>
                  </a:cubicBezTo>
                  <a:cubicBezTo>
                    <a:pt x="5522976" y="604036"/>
                    <a:pt x="4469513" y="0"/>
                    <a:pt x="3331812" y="5088"/>
                  </a:cubicBezTo>
                  <a:close/>
                </a:path>
              </a:pathLst>
            </a:custGeom>
            <a:solidFill>
              <a:srgbClr val="FFA500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400267" y="526623"/>
              <a:ext cx="5549466" cy="5296755"/>
            </a:xfrm>
            <a:custGeom>
              <a:avLst/>
              <a:gdLst/>
              <a:ahLst/>
              <a:cxnLst/>
              <a:rect l="l" t="t" r="r" b="b"/>
              <a:pathLst>
                <a:path w="5549466" h="5296755">
                  <a:moveTo>
                    <a:pt x="2774733" y="4237"/>
                  </a:moveTo>
                  <a:cubicBezTo>
                    <a:pt x="1827256" y="0"/>
                    <a:pt x="949932" y="503041"/>
                    <a:pt x="474966" y="1322882"/>
                  </a:cubicBezTo>
                  <a:cubicBezTo>
                    <a:pt x="0" y="2142722"/>
                    <a:pt x="0" y="3154032"/>
                    <a:pt x="474966" y="3973872"/>
                  </a:cubicBezTo>
                  <a:cubicBezTo>
                    <a:pt x="949932" y="4793713"/>
                    <a:pt x="1827256" y="5296754"/>
                    <a:pt x="2774733" y="5292517"/>
                  </a:cubicBezTo>
                  <a:cubicBezTo>
                    <a:pt x="3722210" y="5296754"/>
                    <a:pt x="4599534" y="4793713"/>
                    <a:pt x="5074500" y="3973872"/>
                  </a:cubicBezTo>
                  <a:cubicBezTo>
                    <a:pt x="5549466" y="3154032"/>
                    <a:pt x="5549466" y="2142722"/>
                    <a:pt x="5074500" y="1322882"/>
                  </a:cubicBezTo>
                  <a:cubicBezTo>
                    <a:pt x="4599534" y="503041"/>
                    <a:pt x="3722210" y="0"/>
                    <a:pt x="2774733" y="4237"/>
                  </a:cubicBezTo>
                  <a:close/>
                </a:path>
              </a:pathLst>
            </a:custGeom>
            <a:blipFill>
              <a:blip r:embed="rId6"/>
              <a:stretch>
                <a:fillRect l="223" t="-25135" r="223" b="-25135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-516686" y="2948736"/>
            <a:ext cx="5802567" cy="815340"/>
            <a:chOff x="0" y="0"/>
            <a:chExt cx="1528248" cy="21474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528248" cy="214740"/>
            </a:xfrm>
            <a:custGeom>
              <a:avLst/>
              <a:gdLst/>
              <a:ahLst/>
              <a:cxnLst/>
              <a:rect l="l" t="t" r="r" b="b"/>
              <a:pathLst>
                <a:path w="1528248" h="214740">
                  <a:moveTo>
                    <a:pt x="26684" y="0"/>
                  </a:moveTo>
                  <a:lnTo>
                    <a:pt x="1501564" y="0"/>
                  </a:lnTo>
                  <a:cubicBezTo>
                    <a:pt x="1516301" y="0"/>
                    <a:pt x="1528248" y="11947"/>
                    <a:pt x="1528248" y="26684"/>
                  </a:cubicBezTo>
                  <a:lnTo>
                    <a:pt x="1528248" y="188055"/>
                  </a:lnTo>
                  <a:cubicBezTo>
                    <a:pt x="1528248" y="195132"/>
                    <a:pt x="1525437" y="201920"/>
                    <a:pt x="1520432" y="206924"/>
                  </a:cubicBezTo>
                  <a:cubicBezTo>
                    <a:pt x="1515428" y="211928"/>
                    <a:pt x="1508641" y="214740"/>
                    <a:pt x="1501564" y="214740"/>
                  </a:cubicBezTo>
                  <a:lnTo>
                    <a:pt x="26684" y="214740"/>
                  </a:lnTo>
                  <a:cubicBezTo>
                    <a:pt x="19607" y="214740"/>
                    <a:pt x="12820" y="211928"/>
                    <a:pt x="7816" y="206924"/>
                  </a:cubicBezTo>
                  <a:cubicBezTo>
                    <a:pt x="2811" y="201920"/>
                    <a:pt x="0" y="195132"/>
                    <a:pt x="0" y="188055"/>
                  </a:cubicBezTo>
                  <a:lnTo>
                    <a:pt x="0" y="26684"/>
                  </a:lnTo>
                  <a:cubicBezTo>
                    <a:pt x="0" y="19607"/>
                    <a:pt x="2811" y="12820"/>
                    <a:pt x="7816" y="7816"/>
                  </a:cubicBezTo>
                  <a:cubicBezTo>
                    <a:pt x="12820" y="2811"/>
                    <a:pt x="19607" y="0"/>
                    <a:pt x="26684" y="0"/>
                  </a:cubicBezTo>
                  <a:close/>
                </a:path>
              </a:pathLst>
            </a:custGeom>
            <a:solidFill>
              <a:srgbClr val="F69E22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528248" cy="2528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769165" y="341038"/>
            <a:ext cx="9935333" cy="2317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317"/>
              </a:lnSpc>
            </a:pPr>
            <a:r>
              <a:rPr lang="en-US" sz="6655" b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KERJASAMA MAGANG MAHASISWA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3949231"/>
            <a:ext cx="7748952" cy="19171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779"/>
              </a:lnSpc>
            </a:pP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Prodi </a:t>
            </a:r>
            <a:r>
              <a:rPr lang="en-US" sz="2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Ilmu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Tanah </a:t>
            </a:r>
            <a:r>
              <a:rPr lang="en-US" sz="2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menjalin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kerjasama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dengan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berbagai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institusi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untuk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memberikan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pengalaman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praktis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terbaik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:</a:t>
            </a:r>
          </a:p>
          <a:p>
            <a:pPr algn="just">
              <a:lnSpc>
                <a:spcPts val="3779"/>
              </a:lnSpc>
              <a:spcBef>
                <a:spcPct val="0"/>
              </a:spcBef>
            </a:pPr>
            <a:endParaRPr lang="en-US" sz="28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609601" y="5785652"/>
            <a:ext cx="8978880" cy="28918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82928" lvl="1" indent="-291464" algn="just">
              <a:lnSpc>
                <a:spcPts val="3779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Perusahaan-Perusahaan Perkebunan, </a:t>
            </a:r>
            <a:r>
              <a:rPr lang="en-US" sz="2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Pertanian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Pertambangan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, dan </a:t>
            </a:r>
            <a:r>
              <a:rPr lang="en-US" sz="2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Kehutanan</a:t>
            </a:r>
            <a:endParaRPr lang="en-US" sz="28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582928" lvl="1" indent="-291464" algn="just">
              <a:lnSpc>
                <a:spcPts val="3779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Dinas dan </a:t>
            </a:r>
            <a:r>
              <a:rPr lang="en-US" sz="2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Instansi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Pemerintah</a:t>
            </a:r>
            <a:endParaRPr lang="en-US" sz="28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582928" lvl="1" indent="-291464" algn="just">
              <a:lnSpc>
                <a:spcPts val="3779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Lembaga </a:t>
            </a:r>
            <a:r>
              <a:rPr lang="en-US" sz="2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Swadaya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Masyarakat</a:t>
            </a:r>
          </a:p>
          <a:p>
            <a:pPr marL="582928" lvl="1" indent="-291464" algn="just">
              <a:lnSpc>
                <a:spcPts val="3779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Badan Usaha</a:t>
            </a:r>
          </a:p>
          <a:p>
            <a:pPr marL="582928" lvl="1" indent="-291464" algn="just">
              <a:lnSpc>
                <a:spcPts val="3779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Lembaga Internasional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3033825"/>
            <a:ext cx="5227202" cy="1313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</a:pPr>
            <a:r>
              <a:rPr lang="en-US" sz="3699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MITRA STRATEGIS</a:t>
            </a:r>
          </a:p>
          <a:p>
            <a:pPr algn="l">
              <a:lnSpc>
                <a:spcPts val="5459"/>
              </a:lnSpc>
              <a:spcBef>
                <a:spcPct val="0"/>
              </a:spcBef>
            </a:pPr>
            <a:endParaRPr lang="en-US" sz="3699" b="1">
              <a:solidFill>
                <a:srgbClr val="000000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04" r="-2204"/>
            </a:stretch>
          </a:blipFill>
        </p:spPr>
      </p:sp>
      <p:sp>
        <p:nvSpPr>
          <p:cNvPr id="3" name="Freeform 3"/>
          <p:cNvSpPr/>
          <p:nvPr/>
        </p:nvSpPr>
        <p:spPr>
          <a:xfrm flipV="1">
            <a:off x="-791281" y="-1550268"/>
            <a:ext cx="20361271" cy="6693768"/>
          </a:xfrm>
          <a:custGeom>
            <a:avLst/>
            <a:gdLst/>
            <a:ahLst/>
            <a:cxnLst/>
            <a:rect l="l" t="t" r="r" b="b"/>
            <a:pathLst>
              <a:path w="20361271" h="6693768">
                <a:moveTo>
                  <a:pt x="0" y="6693768"/>
                </a:moveTo>
                <a:lnTo>
                  <a:pt x="20361271" y="6693768"/>
                </a:lnTo>
                <a:lnTo>
                  <a:pt x="20361271" y="0"/>
                </a:lnTo>
                <a:lnTo>
                  <a:pt x="0" y="0"/>
                </a:lnTo>
                <a:lnTo>
                  <a:pt x="0" y="6693768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2853529" y="3590427"/>
            <a:ext cx="4142983" cy="4408615"/>
            <a:chOff x="0" y="0"/>
            <a:chExt cx="862040" cy="91731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62040" cy="917310"/>
            </a:xfrm>
            <a:custGeom>
              <a:avLst/>
              <a:gdLst/>
              <a:ahLst/>
              <a:cxnLst/>
              <a:rect l="l" t="t" r="r" b="b"/>
              <a:pathLst>
                <a:path w="862040" h="917310">
                  <a:moveTo>
                    <a:pt x="63535" y="0"/>
                  </a:moveTo>
                  <a:lnTo>
                    <a:pt x="798504" y="0"/>
                  </a:lnTo>
                  <a:cubicBezTo>
                    <a:pt x="815355" y="0"/>
                    <a:pt x="831515" y="6694"/>
                    <a:pt x="843431" y="18609"/>
                  </a:cubicBezTo>
                  <a:cubicBezTo>
                    <a:pt x="855346" y="30524"/>
                    <a:pt x="862040" y="46685"/>
                    <a:pt x="862040" y="63535"/>
                  </a:cubicBezTo>
                  <a:lnTo>
                    <a:pt x="862040" y="853775"/>
                  </a:lnTo>
                  <a:cubicBezTo>
                    <a:pt x="862040" y="888865"/>
                    <a:pt x="833594" y="917310"/>
                    <a:pt x="798504" y="917310"/>
                  </a:cubicBezTo>
                  <a:lnTo>
                    <a:pt x="63535" y="917310"/>
                  </a:lnTo>
                  <a:cubicBezTo>
                    <a:pt x="46685" y="917310"/>
                    <a:pt x="30524" y="910616"/>
                    <a:pt x="18609" y="898701"/>
                  </a:cubicBezTo>
                  <a:cubicBezTo>
                    <a:pt x="6694" y="886786"/>
                    <a:pt x="0" y="870626"/>
                    <a:pt x="0" y="853775"/>
                  </a:cubicBezTo>
                  <a:lnTo>
                    <a:pt x="0" y="63535"/>
                  </a:lnTo>
                  <a:cubicBezTo>
                    <a:pt x="0" y="46685"/>
                    <a:pt x="6694" y="30524"/>
                    <a:pt x="18609" y="18609"/>
                  </a:cubicBezTo>
                  <a:cubicBezTo>
                    <a:pt x="30524" y="6694"/>
                    <a:pt x="46685" y="0"/>
                    <a:pt x="63535" y="0"/>
                  </a:cubicBezTo>
                  <a:close/>
                </a:path>
              </a:pathLst>
            </a:custGeom>
            <a:solidFill>
              <a:srgbClr val="05347E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862040" cy="9554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sz="2000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215588" y="3590427"/>
            <a:ext cx="4084584" cy="4408615"/>
            <a:chOff x="0" y="0"/>
            <a:chExt cx="849888" cy="91731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49888" cy="917310"/>
            </a:xfrm>
            <a:custGeom>
              <a:avLst/>
              <a:gdLst/>
              <a:ahLst/>
              <a:cxnLst/>
              <a:rect l="l" t="t" r="r" b="b"/>
              <a:pathLst>
                <a:path w="849888" h="917310">
                  <a:moveTo>
                    <a:pt x="64444" y="0"/>
                  </a:moveTo>
                  <a:lnTo>
                    <a:pt x="785445" y="0"/>
                  </a:lnTo>
                  <a:cubicBezTo>
                    <a:pt x="821036" y="0"/>
                    <a:pt x="849888" y="28852"/>
                    <a:pt x="849888" y="64444"/>
                  </a:cubicBezTo>
                  <a:lnTo>
                    <a:pt x="849888" y="852867"/>
                  </a:lnTo>
                  <a:cubicBezTo>
                    <a:pt x="849888" y="888458"/>
                    <a:pt x="821036" y="917310"/>
                    <a:pt x="785445" y="917310"/>
                  </a:cubicBezTo>
                  <a:lnTo>
                    <a:pt x="64444" y="917310"/>
                  </a:lnTo>
                  <a:cubicBezTo>
                    <a:pt x="47352" y="917310"/>
                    <a:pt x="30961" y="910521"/>
                    <a:pt x="18875" y="898435"/>
                  </a:cubicBezTo>
                  <a:cubicBezTo>
                    <a:pt x="6790" y="886350"/>
                    <a:pt x="0" y="869958"/>
                    <a:pt x="0" y="852867"/>
                  </a:cubicBezTo>
                  <a:lnTo>
                    <a:pt x="0" y="64444"/>
                  </a:lnTo>
                  <a:cubicBezTo>
                    <a:pt x="0" y="47352"/>
                    <a:pt x="6790" y="30961"/>
                    <a:pt x="18875" y="18875"/>
                  </a:cubicBezTo>
                  <a:cubicBezTo>
                    <a:pt x="30961" y="6790"/>
                    <a:pt x="47352" y="0"/>
                    <a:pt x="64444" y="0"/>
                  </a:cubicBezTo>
                  <a:close/>
                </a:path>
              </a:pathLst>
            </a:custGeom>
            <a:solidFill>
              <a:srgbClr val="FFA500"/>
            </a:solidFill>
          </p:spPr>
          <p:txBody>
            <a:bodyPr/>
            <a:lstStyle/>
            <a:p>
              <a:endParaRPr lang="en-ID" dirty="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849888" cy="9554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sz="200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509721" y="3590427"/>
            <a:ext cx="4094109" cy="4408615"/>
            <a:chOff x="0" y="0"/>
            <a:chExt cx="851870" cy="91731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51870" cy="917310"/>
            </a:xfrm>
            <a:custGeom>
              <a:avLst/>
              <a:gdLst/>
              <a:ahLst/>
              <a:cxnLst/>
              <a:rect l="l" t="t" r="r" b="b"/>
              <a:pathLst>
                <a:path w="851870" h="917310">
                  <a:moveTo>
                    <a:pt x="64294" y="0"/>
                  </a:moveTo>
                  <a:lnTo>
                    <a:pt x="787577" y="0"/>
                  </a:lnTo>
                  <a:cubicBezTo>
                    <a:pt x="823085" y="0"/>
                    <a:pt x="851870" y="28785"/>
                    <a:pt x="851870" y="64294"/>
                  </a:cubicBezTo>
                  <a:lnTo>
                    <a:pt x="851870" y="853017"/>
                  </a:lnTo>
                  <a:cubicBezTo>
                    <a:pt x="851870" y="888525"/>
                    <a:pt x="823085" y="917310"/>
                    <a:pt x="787577" y="917310"/>
                  </a:cubicBezTo>
                  <a:lnTo>
                    <a:pt x="64294" y="917310"/>
                  </a:lnTo>
                  <a:cubicBezTo>
                    <a:pt x="28785" y="917310"/>
                    <a:pt x="0" y="888525"/>
                    <a:pt x="0" y="853017"/>
                  </a:cubicBezTo>
                  <a:lnTo>
                    <a:pt x="0" y="64294"/>
                  </a:lnTo>
                  <a:cubicBezTo>
                    <a:pt x="0" y="28785"/>
                    <a:pt x="28785" y="0"/>
                    <a:pt x="64294" y="0"/>
                  </a:cubicBezTo>
                  <a:close/>
                </a:path>
              </a:pathLst>
            </a:custGeom>
            <a:solidFill>
              <a:srgbClr val="05347E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851870" cy="9554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sz="2000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722805" y="3202563"/>
            <a:ext cx="1469272" cy="1469272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69E22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sz="2000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210150" y="3202563"/>
            <a:ext cx="1469272" cy="1469272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13064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sz="2000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1498833" y="3202563"/>
            <a:ext cx="1469272" cy="1469272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69E22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sz="2000"/>
            </a:p>
          </p:txBody>
        </p:sp>
      </p:grpSp>
      <p:sp>
        <p:nvSpPr>
          <p:cNvPr id="22" name="Freeform 22"/>
          <p:cNvSpPr/>
          <p:nvPr/>
        </p:nvSpPr>
        <p:spPr>
          <a:xfrm>
            <a:off x="-505448" y="9258300"/>
            <a:ext cx="19298896" cy="3715037"/>
          </a:xfrm>
          <a:custGeom>
            <a:avLst/>
            <a:gdLst/>
            <a:ahLst/>
            <a:cxnLst/>
            <a:rect l="l" t="t" r="r" b="b"/>
            <a:pathLst>
              <a:path w="19298896" h="3715037">
                <a:moveTo>
                  <a:pt x="0" y="0"/>
                </a:moveTo>
                <a:lnTo>
                  <a:pt x="19298896" y="0"/>
                </a:lnTo>
                <a:lnTo>
                  <a:pt x="19298896" y="3715037"/>
                </a:lnTo>
                <a:lnTo>
                  <a:pt x="0" y="371503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2932836" y="3384454"/>
            <a:ext cx="1105488" cy="1105488"/>
          </a:xfrm>
          <a:custGeom>
            <a:avLst/>
            <a:gdLst/>
            <a:ahLst/>
            <a:cxnLst/>
            <a:rect l="l" t="t" r="r" b="b"/>
            <a:pathLst>
              <a:path w="1105488" h="1105488">
                <a:moveTo>
                  <a:pt x="0" y="0"/>
                </a:moveTo>
                <a:lnTo>
                  <a:pt x="1105489" y="0"/>
                </a:lnTo>
                <a:lnTo>
                  <a:pt x="1105489" y="1105489"/>
                </a:lnTo>
                <a:lnTo>
                  <a:pt x="0" y="110548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0" y="1134431"/>
            <a:ext cx="16773551" cy="11406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00"/>
              </a:lnSpc>
            </a:pPr>
            <a:r>
              <a:rPr lang="en-US" sz="6600" b="1" dirty="0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BEASISWA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604971" y="3592621"/>
            <a:ext cx="868679" cy="771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800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3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324771" y="3592621"/>
            <a:ext cx="1011761" cy="771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800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2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70568" y="9220200"/>
            <a:ext cx="4142983" cy="327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endParaRPr sz="2000"/>
          </a:p>
        </p:txBody>
      </p:sp>
      <p:sp>
        <p:nvSpPr>
          <p:cNvPr id="28" name="TextBox 28"/>
          <p:cNvSpPr txBox="1"/>
          <p:nvPr/>
        </p:nvSpPr>
        <p:spPr>
          <a:xfrm>
            <a:off x="3649963" y="3761575"/>
            <a:ext cx="3360161" cy="94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2800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Beasiswa Pemerintah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7239000" y="4873766"/>
            <a:ext cx="3913249" cy="30999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Beasiswa</a:t>
            </a:r>
            <a:r>
              <a:rPr lang="en-US" sz="28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Bank Indonesia, BSI, BNI, dan BCA </a:t>
            </a:r>
            <a:r>
              <a:rPr lang="en-US" sz="28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dengan</a:t>
            </a:r>
            <a:r>
              <a:rPr lang="en-US" sz="28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berbagai</a:t>
            </a:r>
            <a:r>
              <a:rPr lang="en-US" sz="28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program </a:t>
            </a:r>
            <a:r>
              <a:rPr lang="en-US" sz="28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bantuan</a:t>
            </a:r>
            <a:r>
              <a:rPr lang="en-US" sz="28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pendidikan</a:t>
            </a:r>
            <a:r>
              <a:rPr lang="en-US" sz="28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dan </a:t>
            </a:r>
            <a:r>
              <a:rPr lang="en-US" sz="28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pengembangan</a:t>
            </a:r>
            <a:r>
              <a:rPr lang="en-US" sz="28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karir</a:t>
            </a:r>
            <a:endParaRPr lang="en-US" sz="2800" dirty="0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ctr">
              <a:lnSpc>
                <a:spcPts val="1400"/>
              </a:lnSpc>
              <a:spcBef>
                <a:spcPct val="0"/>
              </a:spcBef>
            </a:pPr>
            <a:endParaRPr lang="en-US" sz="2800" dirty="0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30" name="Freeform 30"/>
          <p:cNvSpPr/>
          <p:nvPr/>
        </p:nvSpPr>
        <p:spPr>
          <a:xfrm>
            <a:off x="7392041" y="3384454"/>
            <a:ext cx="1105488" cy="1105488"/>
          </a:xfrm>
          <a:custGeom>
            <a:avLst/>
            <a:gdLst/>
            <a:ahLst/>
            <a:cxnLst/>
            <a:rect l="l" t="t" r="r" b="b"/>
            <a:pathLst>
              <a:path w="1105488" h="1105488">
                <a:moveTo>
                  <a:pt x="0" y="0"/>
                </a:moveTo>
                <a:lnTo>
                  <a:pt x="1105489" y="0"/>
                </a:lnTo>
                <a:lnTo>
                  <a:pt x="1105489" y="1105489"/>
                </a:lnTo>
                <a:lnTo>
                  <a:pt x="0" y="110548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11680724" y="3384454"/>
            <a:ext cx="1105488" cy="1105488"/>
          </a:xfrm>
          <a:custGeom>
            <a:avLst/>
            <a:gdLst/>
            <a:ahLst/>
            <a:cxnLst/>
            <a:rect l="l" t="t" r="r" b="b"/>
            <a:pathLst>
              <a:path w="1105488" h="1105488">
                <a:moveTo>
                  <a:pt x="0" y="0"/>
                </a:moveTo>
                <a:lnTo>
                  <a:pt x="1105489" y="0"/>
                </a:lnTo>
                <a:lnTo>
                  <a:pt x="1105489" y="1105489"/>
                </a:lnTo>
                <a:lnTo>
                  <a:pt x="0" y="110548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32" name="TextBox 32"/>
          <p:cNvSpPr txBox="1"/>
          <p:nvPr/>
        </p:nvSpPr>
        <p:spPr>
          <a:xfrm>
            <a:off x="2968568" y="5061625"/>
            <a:ext cx="3912906" cy="2872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8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KIP </a:t>
            </a:r>
            <a:r>
              <a:rPr lang="en-US" sz="28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Kuliah</a:t>
            </a:r>
            <a:r>
              <a:rPr lang="en-US" sz="28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(</a:t>
            </a:r>
            <a:r>
              <a:rPr lang="en-US" sz="28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Bidikmisi</a:t>
            </a:r>
            <a:r>
              <a:rPr lang="en-US" sz="28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) </a:t>
            </a:r>
            <a:r>
              <a:rPr lang="en-US" sz="28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untuk</a:t>
            </a:r>
            <a:r>
              <a:rPr lang="en-US" sz="28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mahasiswa</a:t>
            </a:r>
            <a:r>
              <a:rPr lang="en-US" sz="28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berprestasi</a:t>
            </a:r>
            <a:r>
              <a:rPr lang="en-US" sz="28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dari</a:t>
            </a:r>
            <a:r>
              <a:rPr lang="en-US" sz="28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keluarga</a:t>
            </a:r>
            <a:r>
              <a:rPr lang="en-US" sz="28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kurang</a:t>
            </a:r>
            <a:r>
              <a:rPr lang="en-US" sz="28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mampu</a:t>
            </a:r>
            <a:r>
              <a:rPr lang="en-US" sz="28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dengan</a:t>
            </a:r>
            <a:r>
              <a:rPr lang="en-US" sz="28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bantuan</a:t>
            </a:r>
            <a:r>
              <a:rPr lang="en-US" sz="28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biaya</a:t>
            </a:r>
            <a:r>
              <a:rPr lang="en-US" sz="28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hidup</a:t>
            </a:r>
            <a:r>
              <a:rPr lang="en-US" sz="28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dan </a:t>
            </a:r>
            <a:r>
              <a:rPr lang="en-US" sz="28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kuliah</a:t>
            </a:r>
            <a:r>
              <a:rPr lang="en-US" sz="28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penuh</a:t>
            </a:r>
            <a:endParaRPr lang="en-US" sz="2800" dirty="0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8138671" y="3730764"/>
            <a:ext cx="3360161" cy="94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2800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Beasiswa Perbankan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2890988" y="3630721"/>
            <a:ext cx="2712843" cy="94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28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Beasiswa</a:t>
            </a:r>
            <a:r>
              <a:rPr lang="en-US" sz="28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</a:p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28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Swasta</a:t>
            </a:r>
            <a:endParaRPr lang="en-US" sz="2800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11519246" y="4873766"/>
            <a:ext cx="4084584" cy="2689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Djarum</a:t>
            </a:r>
            <a:r>
              <a:rPr lang="en-US" sz="28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Beasiswa</a:t>
            </a:r>
            <a:r>
              <a:rPr lang="en-US" sz="28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Plus, </a:t>
            </a:r>
            <a:r>
              <a:rPr lang="en-US" sz="28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Beasiswa</a:t>
            </a:r>
            <a:r>
              <a:rPr lang="en-US" sz="28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Pelindo, dan </a:t>
            </a:r>
            <a:r>
              <a:rPr lang="en-US" sz="28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Beasiswa</a:t>
            </a:r>
            <a:r>
              <a:rPr lang="en-US" sz="28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Pemda</a:t>
            </a:r>
            <a:r>
              <a:rPr lang="en-US" sz="28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dengan</a:t>
            </a:r>
            <a:r>
              <a:rPr lang="en-US" sz="28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program mentoring dan networking</a:t>
            </a:r>
          </a:p>
          <a:p>
            <a:pPr algn="ctr">
              <a:lnSpc>
                <a:spcPts val="1400"/>
              </a:lnSpc>
              <a:spcBef>
                <a:spcPct val="0"/>
              </a:spcBef>
            </a:pPr>
            <a:endParaRPr lang="en-US" sz="2800" dirty="0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3915158" y="8281081"/>
            <a:ext cx="9698427" cy="1034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4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Beasiswa Bank Indonesia, BSI, BNI, dan BCA dengan berbagai program bantuan pendidikan dan pengembangan karir</a:t>
            </a:r>
          </a:p>
          <a:p>
            <a:pPr algn="ctr">
              <a:lnSpc>
                <a:spcPts val="1400"/>
              </a:lnSpc>
              <a:spcBef>
                <a:spcPct val="0"/>
              </a:spcBef>
            </a:pPr>
            <a:endParaRPr lang="en-US" sz="2400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04" r="-2204"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-839885" y="7801818"/>
            <a:ext cx="6384577" cy="2912963"/>
          </a:xfrm>
          <a:custGeom>
            <a:avLst/>
            <a:gdLst/>
            <a:ahLst/>
            <a:cxnLst/>
            <a:rect l="l" t="t" r="r" b="b"/>
            <a:pathLst>
              <a:path w="6384577" h="2912963">
                <a:moveTo>
                  <a:pt x="6384577" y="0"/>
                </a:moveTo>
                <a:lnTo>
                  <a:pt x="0" y="0"/>
                </a:lnTo>
                <a:lnTo>
                  <a:pt x="0" y="2912964"/>
                </a:lnTo>
                <a:lnTo>
                  <a:pt x="6384577" y="2912964"/>
                </a:lnTo>
                <a:lnTo>
                  <a:pt x="6384577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V="1">
            <a:off x="12405979" y="-394112"/>
            <a:ext cx="6384577" cy="2912963"/>
          </a:xfrm>
          <a:custGeom>
            <a:avLst/>
            <a:gdLst/>
            <a:ahLst/>
            <a:cxnLst/>
            <a:rect l="l" t="t" r="r" b="b"/>
            <a:pathLst>
              <a:path w="6384577" h="2912963">
                <a:moveTo>
                  <a:pt x="0" y="2912963"/>
                </a:moveTo>
                <a:lnTo>
                  <a:pt x="6384577" y="2912963"/>
                </a:lnTo>
                <a:lnTo>
                  <a:pt x="6384577" y="0"/>
                </a:lnTo>
                <a:lnTo>
                  <a:pt x="0" y="0"/>
                </a:lnTo>
                <a:lnTo>
                  <a:pt x="0" y="2912963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1954399" y="1575685"/>
            <a:ext cx="3400664" cy="3400664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-156812" y="-5088"/>
              <a:ext cx="6663624" cy="6360176"/>
            </a:xfrm>
            <a:custGeom>
              <a:avLst/>
              <a:gdLst/>
              <a:ahLst/>
              <a:cxnLst/>
              <a:rect l="l" t="t" r="r" b="b"/>
              <a:pathLst>
                <a:path w="6663624" h="6360176">
                  <a:moveTo>
                    <a:pt x="3331812" y="5088"/>
                  </a:moveTo>
                  <a:lnTo>
                    <a:pt x="3331812" y="5088"/>
                  </a:lnTo>
                  <a:cubicBezTo>
                    <a:pt x="2194111" y="0"/>
                    <a:pt x="1140649" y="604036"/>
                    <a:pt x="570324" y="1588475"/>
                  </a:cubicBezTo>
                  <a:cubicBezTo>
                    <a:pt x="0" y="2572913"/>
                    <a:pt x="0" y="3787263"/>
                    <a:pt x="570324" y="4771701"/>
                  </a:cubicBezTo>
                  <a:cubicBezTo>
                    <a:pt x="1140649" y="5756140"/>
                    <a:pt x="2194111" y="6360176"/>
                    <a:pt x="3331812" y="6355088"/>
                  </a:cubicBezTo>
                  <a:cubicBezTo>
                    <a:pt x="4469513" y="6360176"/>
                    <a:pt x="5522976" y="5756140"/>
                    <a:pt x="6093300" y="4771701"/>
                  </a:cubicBezTo>
                  <a:cubicBezTo>
                    <a:pt x="6663624" y="3787263"/>
                    <a:pt x="6663624" y="2572913"/>
                    <a:pt x="6093300" y="1588475"/>
                  </a:cubicBezTo>
                  <a:cubicBezTo>
                    <a:pt x="5522976" y="604036"/>
                    <a:pt x="4469513" y="0"/>
                    <a:pt x="3331812" y="5088"/>
                  </a:cubicBezTo>
                  <a:close/>
                </a:path>
              </a:pathLst>
            </a:custGeom>
            <a:solidFill>
              <a:srgbClr val="FFA500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284320" y="415956"/>
              <a:ext cx="5781360" cy="5518089"/>
            </a:xfrm>
            <a:custGeom>
              <a:avLst/>
              <a:gdLst/>
              <a:ahLst/>
              <a:cxnLst/>
              <a:rect l="l" t="t" r="r" b="b"/>
              <a:pathLst>
                <a:path w="5781360" h="5518089">
                  <a:moveTo>
                    <a:pt x="2890680" y="4414"/>
                  </a:moveTo>
                  <a:cubicBezTo>
                    <a:pt x="1903611" y="0"/>
                    <a:pt x="989627" y="524062"/>
                    <a:pt x="494813" y="1378160"/>
                  </a:cubicBezTo>
                  <a:cubicBezTo>
                    <a:pt x="0" y="2232259"/>
                    <a:pt x="0" y="3285829"/>
                    <a:pt x="494813" y="4139928"/>
                  </a:cubicBezTo>
                  <a:cubicBezTo>
                    <a:pt x="989627" y="4994026"/>
                    <a:pt x="1903611" y="5518088"/>
                    <a:pt x="2890680" y="5513674"/>
                  </a:cubicBezTo>
                  <a:cubicBezTo>
                    <a:pt x="3877749" y="5518088"/>
                    <a:pt x="4791733" y="4994026"/>
                    <a:pt x="5286547" y="4139928"/>
                  </a:cubicBezTo>
                  <a:cubicBezTo>
                    <a:pt x="5781360" y="3285829"/>
                    <a:pt x="5781360" y="2232259"/>
                    <a:pt x="5286547" y="1378161"/>
                  </a:cubicBezTo>
                  <a:cubicBezTo>
                    <a:pt x="4791733" y="524062"/>
                    <a:pt x="3877749" y="0"/>
                    <a:pt x="2890680" y="4414"/>
                  </a:cubicBezTo>
                  <a:close/>
                </a:path>
              </a:pathLst>
            </a:custGeom>
            <a:blipFill>
              <a:blip r:embed="rId5"/>
              <a:stretch>
                <a:fillRect l="-24665" r="-24665"/>
              </a:stretch>
            </a:blipFill>
          </p:spPr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12105273" y="5593258"/>
            <a:ext cx="3492994" cy="3492994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-156812" y="-5088"/>
              <a:ext cx="6663624" cy="6360176"/>
            </a:xfrm>
            <a:custGeom>
              <a:avLst/>
              <a:gdLst/>
              <a:ahLst/>
              <a:cxnLst/>
              <a:rect l="l" t="t" r="r" b="b"/>
              <a:pathLst>
                <a:path w="6663624" h="6360176">
                  <a:moveTo>
                    <a:pt x="3331812" y="5088"/>
                  </a:moveTo>
                  <a:lnTo>
                    <a:pt x="3331812" y="5088"/>
                  </a:lnTo>
                  <a:cubicBezTo>
                    <a:pt x="2194111" y="0"/>
                    <a:pt x="1140649" y="604036"/>
                    <a:pt x="570324" y="1588475"/>
                  </a:cubicBezTo>
                  <a:cubicBezTo>
                    <a:pt x="0" y="2572913"/>
                    <a:pt x="0" y="3787263"/>
                    <a:pt x="570324" y="4771701"/>
                  </a:cubicBezTo>
                  <a:cubicBezTo>
                    <a:pt x="1140649" y="5756140"/>
                    <a:pt x="2194111" y="6360176"/>
                    <a:pt x="3331812" y="6355088"/>
                  </a:cubicBezTo>
                  <a:cubicBezTo>
                    <a:pt x="4469513" y="6360176"/>
                    <a:pt x="5522976" y="5756140"/>
                    <a:pt x="6093300" y="4771701"/>
                  </a:cubicBezTo>
                  <a:cubicBezTo>
                    <a:pt x="6663624" y="3787263"/>
                    <a:pt x="6663624" y="2572913"/>
                    <a:pt x="6093300" y="1588475"/>
                  </a:cubicBezTo>
                  <a:cubicBezTo>
                    <a:pt x="5522976" y="604036"/>
                    <a:pt x="4469513" y="0"/>
                    <a:pt x="3331812" y="5088"/>
                  </a:cubicBezTo>
                  <a:close/>
                </a:path>
              </a:pathLst>
            </a:custGeom>
            <a:solidFill>
              <a:srgbClr val="FFA500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284320" y="415956"/>
              <a:ext cx="5781360" cy="5518089"/>
            </a:xfrm>
            <a:custGeom>
              <a:avLst/>
              <a:gdLst/>
              <a:ahLst/>
              <a:cxnLst/>
              <a:rect l="l" t="t" r="r" b="b"/>
              <a:pathLst>
                <a:path w="5781360" h="5518089">
                  <a:moveTo>
                    <a:pt x="2890680" y="4414"/>
                  </a:moveTo>
                  <a:cubicBezTo>
                    <a:pt x="1903611" y="0"/>
                    <a:pt x="989627" y="524062"/>
                    <a:pt x="494813" y="1378160"/>
                  </a:cubicBezTo>
                  <a:cubicBezTo>
                    <a:pt x="0" y="2232259"/>
                    <a:pt x="0" y="3285829"/>
                    <a:pt x="494813" y="4139928"/>
                  </a:cubicBezTo>
                  <a:cubicBezTo>
                    <a:pt x="989627" y="4994026"/>
                    <a:pt x="1903611" y="5518088"/>
                    <a:pt x="2890680" y="5513674"/>
                  </a:cubicBezTo>
                  <a:cubicBezTo>
                    <a:pt x="3877749" y="5518088"/>
                    <a:pt x="4791733" y="4994026"/>
                    <a:pt x="5286547" y="4139928"/>
                  </a:cubicBezTo>
                  <a:cubicBezTo>
                    <a:pt x="5781360" y="3285829"/>
                    <a:pt x="5781360" y="2232259"/>
                    <a:pt x="5286547" y="1378161"/>
                  </a:cubicBezTo>
                  <a:cubicBezTo>
                    <a:pt x="4791733" y="524062"/>
                    <a:pt x="3877749" y="0"/>
                    <a:pt x="2890680" y="4414"/>
                  </a:cubicBezTo>
                  <a:close/>
                </a:path>
              </a:pathLst>
            </a:custGeom>
            <a:blipFill>
              <a:blip r:embed="rId6"/>
              <a:stretch>
                <a:fillRect l="223" t="-24999" r="223" b="-24999"/>
              </a:stretch>
            </a:blipFill>
          </p:spPr>
        </p:sp>
      </p:grpSp>
      <p:sp>
        <p:nvSpPr>
          <p:cNvPr id="11" name="AutoShape 11"/>
          <p:cNvSpPr/>
          <p:nvPr/>
        </p:nvSpPr>
        <p:spPr>
          <a:xfrm flipV="1">
            <a:off x="1029746" y="1637595"/>
            <a:ext cx="2255876" cy="19050"/>
          </a:xfrm>
          <a:prstGeom prst="line">
            <a:avLst/>
          </a:prstGeom>
          <a:ln w="123825" cap="flat">
            <a:solidFill>
              <a:srgbClr val="05347E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TextBox 12"/>
          <p:cNvSpPr txBox="1"/>
          <p:nvPr/>
        </p:nvSpPr>
        <p:spPr>
          <a:xfrm>
            <a:off x="1029746" y="3239354"/>
            <a:ext cx="10065856" cy="166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619"/>
              </a:lnSpc>
              <a:spcBef>
                <a:spcPct val="0"/>
              </a:spcBef>
            </a:pPr>
            <a:r>
              <a:rPr lang="en-US" sz="3299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Fresh Graduate</a:t>
            </a:r>
          </a:p>
          <a:p>
            <a:pPr algn="just">
              <a:lnSpc>
                <a:spcPts val="4339"/>
              </a:lnSpc>
              <a:spcBef>
                <a:spcPct val="0"/>
              </a:spcBef>
            </a:pPr>
            <a:r>
              <a:rPr lang="en-US" sz="309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Rp 4-7 juta/bulan di perusahaan swasta dan BUMN</a:t>
            </a:r>
          </a:p>
          <a:p>
            <a:pPr algn="just">
              <a:lnSpc>
                <a:spcPts val="4339"/>
              </a:lnSpc>
              <a:spcBef>
                <a:spcPct val="0"/>
              </a:spcBef>
            </a:pPr>
            <a:endParaRPr lang="en-US" sz="3099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1028700" y="4868242"/>
            <a:ext cx="6495345" cy="497182"/>
            <a:chOff x="0" y="0"/>
            <a:chExt cx="8660460" cy="662910"/>
          </a:xfrm>
        </p:grpSpPr>
        <p:grpSp>
          <p:nvGrpSpPr>
            <p:cNvPr id="14" name="Group 14"/>
            <p:cNvGrpSpPr/>
            <p:nvPr/>
          </p:nvGrpSpPr>
          <p:grpSpPr>
            <a:xfrm>
              <a:off x="2446012" y="242430"/>
              <a:ext cx="4464253" cy="269017"/>
              <a:chOff x="0" y="0"/>
              <a:chExt cx="881828" cy="53139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881828" cy="53139"/>
              </a:xfrm>
              <a:custGeom>
                <a:avLst/>
                <a:gdLst/>
                <a:ahLst/>
                <a:cxnLst/>
                <a:rect l="l" t="t" r="r" b="b"/>
                <a:pathLst>
                  <a:path w="881828" h="53139">
                    <a:moveTo>
                      <a:pt x="0" y="0"/>
                    </a:moveTo>
                    <a:lnTo>
                      <a:pt x="881828" y="0"/>
                    </a:lnTo>
                    <a:lnTo>
                      <a:pt x="881828" y="53139"/>
                    </a:lnTo>
                    <a:lnTo>
                      <a:pt x="0" y="53139"/>
                    </a:lnTo>
                    <a:close/>
                  </a:path>
                </a:pathLst>
              </a:custGeom>
              <a:solidFill>
                <a:srgbClr val="F69E22"/>
              </a:soli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38100"/>
                <a:ext cx="881828" cy="9123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0" y="242430"/>
              <a:ext cx="5486406" cy="269017"/>
              <a:chOff x="0" y="0"/>
              <a:chExt cx="1083735" cy="53139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1083735" cy="53139"/>
              </a:xfrm>
              <a:custGeom>
                <a:avLst/>
                <a:gdLst/>
                <a:ahLst/>
                <a:cxnLst/>
                <a:rect l="l" t="t" r="r" b="b"/>
                <a:pathLst>
                  <a:path w="1083735" h="53139">
                    <a:moveTo>
                      <a:pt x="0" y="0"/>
                    </a:moveTo>
                    <a:lnTo>
                      <a:pt x="1083735" y="0"/>
                    </a:lnTo>
                    <a:lnTo>
                      <a:pt x="1083735" y="53139"/>
                    </a:lnTo>
                    <a:lnTo>
                      <a:pt x="0" y="53139"/>
                    </a:lnTo>
                    <a:close/>
                  </a:path>
                </a:pathLst>
              </a:custGeom>
              <a:solidFill>
                <a:srgbClr val="1800AD"/>
              </a:solidFill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0" y="-38100"/>
                <a:ext cx="1083735" cy="9123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7240874" y="-76200"/>
              <a:ext cx="1419586" cy="7391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4619"/>
                </a:lnSpc>
                <a:spcBef>
                  <a:spcPct val="0"/>
                </a:spcBef>
              </a:pPr>
              <a:r>
                <a:rPr lang="en-US" sz="3299" b="1">
                  <a:solidFill>
                    <a:srgbClr val="000000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85 %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29746" y="6669521"/>
            <a:ext cx="6540636" cy="497182"/>
            <a:chOff x="0" y="0"/>
            <a:chExt cx="8720849" cy="662910"/>
          </a:xfrm>
        </p:grpSpPr>
        <p:grpSp>
          <p:nvGrpSpPr>
            <p:cNvPr id="22" name="Group 22"/>
            <p:cNvGrpSpPr/>
            <p:nvPr/>
          </p:nvGrpSpPr>
          <p:grpSpPr>
            <a:xfrm>
              <a:off x="2446012" y="196947"/>
              <a:ext cx="4464253" cy="269017"/>
              <a:chOff x="0" y="0"/>
              <a:chExt cx="881828" cy="53139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881828" cy="53139"/>
              </a:xfrm>
              <a:custGeom>
                <a:avLst/>
                <a:gdLst/>
                <a:ahLst/>
                <a:cxnLst/>
                <a:rect l="l" t="t" r="r" b="b"/>
                <a:pathLst>
                  <a:path w="881828" h="53139">
                    <a:moveTo>
                      <a:pt x="0" y="0"/>
                    </a:moveTo>
                    <a:lnTo>
                      <a:pt x="881828" y="0"/>
                    </a:lnTo>
                    <a:lnTo>
                      <a:pt x="881828" y="53139"/>
                    </a:lnTo>
                    <a:lnTo>
                      <a:pt x="0" y="53139"/>
                    </a:lnTo>
                    <a:close/>
                  </a:path>
                </a:pathLst>
              </a:custGeom>
              <a:solidFill>
                <a:srgbClr val="F69E22"/>
              </a:solidFill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0" y="-38100"/>
                <a:ext cx="881828" cy="9123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0" y="219807"/>
              <a:ext cx="6469391" cy="246156"/>
              <a:chOff x="0" y="0"/>
              <a:chExt cx="1277904" cy="48623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1277904" cy="48623"/>
              </a:xfrm>
              <a:custGeom>
                <a:avLst/>
                <a:gdLst/>
                <a:ahLst/>
                <a:cxnLst/>
                <a:rect l="l" t="t" r="r" b="b"/>
                <a:pathLst>
                  <a:path w="1277904" h="48623">
                    <a:moveTo>
                      <a:pt x="0" y="0"/>
                    </a:moveTo>
                    <a:lnTo>
                      <a:pt x="1277904" y="0"/>
                    </a:lnTo>
                    <a:lnTo>
                      <a:pt x="1277904" y="48623"/>
                    </a:lnTo>
                    <a:lnTo>
                      <a:pt x="0" y="48623"/>
                    </a:lnTo>
                    <a:close/>
                  </a:path>
                </a:pathLst>
              </a:custGeom>
              <a:solidFill>
                <a:srgbClr val="1800AD"/>
              </a:solidFill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0" y="-38100"/>
                <a:ext cx="1277904" cy="8672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8" name="TextBox 28"/>
            <p:cNvSpPr txBox="1"/>
            <p:nvPr/>
          </p:nvSpPr>
          <p:spPr>
            <a:xfrm>
              <a:off x="7301263" y="-76200"/>
              <a:ext cx="1419586" cy="7391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4619"/>
                </a:lnSpc>
                <a:spcBef>
                  <a:spcPct val="0"/>
                </a:spcBef>
              </a:pPr>
              <a:r>
                <a:rPr lang="en-US" sz="3299" b="1">
                  <a:solidFill>
                    <a:srgbClr val="000000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95 %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029223" y="2818372"/>
            <a:ext cx="6702992" cy="497182"/>
            <a:chOff x="0" y="0"/>
            <a:chExt cx="8937323" cy="662910"/>
          </a:xfrm>
        </p:grpSpPr>
        <p:grpSp>
          <p:nvGrpSpPr>
            <p:cNvPr id="30" name="Group 30"/>
            <p:cNvGrpSpPr/>
            <p:nvPr/>
          </p:nvGrpSpPr>
          <p:grpSpPr>
            <a:xfrm>
              <a:off x="2446012" y="196947"/>
              <a:ext cx="4464253" cy="269017"/>
              <a:chOff x="0" y="0"/>
              <a:chExt cx="881828" cy="53139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881828" cy="53139"/>
              </a:xfrm>
              <a:custGeom>
                <a:avLst/>
                <a:gdLst/>
                <a:ahLst/>
                <a:cxnLst/>
                <a:rect l="l" t="t" r="r" b="b"/>
                <a:pathLst>
                  <a:path w="881828" h="53139">
                    <a:moveTo>
                      <a:pt x="0" y="0"/>
                    </a:moveTo>
                    <a:lnTo>
                      <a:pt x="881828" y="0"/>
                    </a:lnTo>
                    <a:lnTo>
                      <a:pt x="881828" y="53139"/>
                    </a:lnTo>
                    <a:lnTo>
                      <a:pt x="0" y="53139"/>
                    </a:lnTo>
                    <a:close/>
                  </a:path>
                </a:pathLst>
              </a:custGeom>
              <a:solidFill>
                <a:srgbClr val="F69E22"/>
              </a:solidFill>
            </p:spPr>
          </p:sp>
          <p:sp>
            <p:nvSpPr>
              <p:cNvPr id="32" name="TextBox 32"/>
              <p:cNvSpPr txBox="1"/>
              <p:nvPr/>
            </p:nvSpPr>
            <p:spPr>
              <a:xfrm>
                <a:off x="0" y="-38100"/>
                <a:ext cx="881828" cy="9123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0" y="219807"/>
              <a:ext cx="3794759" cy="246156"/>
              <a:chOff x="0" y="0"/>
              <a:chExt cx="749582" cy="48623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749582" cy="48623"/>
              </a:xfrm>
              <a:custGeom>
                <a:avLst/>
                <a:gdLst/>
                <a:ahLst/>
                <a:cxnLst/>
                <a:rect l="l" t="t" r="r" b="b"/>
                <a:pathLst>
                  <a:path w="749582" h="48623">
                    <a:moveTo>
                      <a:pt x="0" y="0"/>
                    </a:moveTo>
                    <a:lnTo>
                      <a:pt x="749582" y="0"/>
                    </a:lnTo>
                    <a:lnTo>
                      <a:pt x="749582" y="48623"/>
                    </a:lnTo>
                    <a:lnTo>
                      <a:pt x="0" y="48623"/>
                    </a:lnTo>
                    <a:close/>
                  </a:path>
                </a:pathLst>
              </a:custGeom>
              <a:solidFill>
                <a:srgbClr val="1800AD"/>
              </a:solidFill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0" y="-38100"/>
                <a:ext cx="749582" cy="8672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6" name="TextBox 36"/>
            <p:cNvSpPr txBox="1"/>
            <p:nvPr/>
          </p:nvSpPr>
          <p:spPr>
            <a:xfrm>
              <a:off x="7083395" y="-76200"/>
              <a:ext cx="1853928" cy="7391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4619"/>
                </a:lnSpc>
                <a:spcBef>
                  <a:spcPct val="0"/>
                </a:spcBef>
              </a:pPr>
              <a:r>
                <a:rPr lang="en-US" sz="3299" b="1">
                  <a:solidFill>
                    <a:srgbClr val="000000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65 %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1029223" y="338840"/>
            <a:ext cx="10366443" cy="1236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052"/>
              </a:lnSpc>
            </a:pPr>
            <a:r>
              <a:rPr lang="en-US" sz="7180" b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PROSPEK GAJI LULUSAN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179516" y="5256317"/>
            <a:ext cx="10065856" cy="11188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619"/>
              </a:lnSpc>
              <a:spcBef>
                <a:spcPct val="0"/>
              </a:spcBef>
            </a:pPr>
            <a:r>
              <a:rPr lang="en-US" sz="3299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5-10 Tahun Pengalaman</a:t>
            </a:r>
          </a:p>
          <a:p>
            <a:pPr algn="just">
              <a:lnSpc>
                <a:spcPts val="4339"/>
              </a:lnSpc>
              <a:spcBef>
                <a:spcPct val="0"/>
              </a:spcBef>
            </a:pPr>
            <a:r>
              <a:rPr lang="en-US" sz="309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Rp 8-15 juta/bulan sebagai supervisor atau konsultan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028700" y="7090503"/>
            <a:ext cx="10065856" cy="11188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619"/>
              </a:lnSpc>
              <a:spcBef>
                <a:spcPct val="0"/>
              </a:spcBef>
            </a:pPr>
            <a:r>
              <a:rPr lang="en-US" sz="3299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Senior Level</a:t>
            </a:r>
          </a:p>
          <a:p>
            <a:pPr algn="just">
              <a:lnSpc>
                <a:spcPts val="4339"/>
              </a:lnSpc>
              <a:spcBef>
                <a:spcPct val="0"/>
              </a:spcBef>
            </a:pPr>
            <a:r>
              <a:rPr lang="en-US" sz="3099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Rp 20-50 </a:t>
            </a:r>
            <a:r>
              <a:rPr lang="en-US" sz="3099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juta</a:t>
            </a:r>
            <a:r>
              <a:rPr lang="en-US" sz="3099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/</a:t>
            </a:r>
            <a:r>
              <a:rPr lang="en-US" sz="3099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bulan</a:t>
            </a:r>
            <a:r>
              <a:rPr lang="en-US" sz="3099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099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sebagai</a:t>
            </a:r>
            <a:r>
              <a:rPr lang="en-US" sz="3099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099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manajer</a:t>
            </a:r>
            <a:r>
              <a:rPr lang="en-US" sz="3099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099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atau</a:t>
            </a:r>
            <a:r>
              <a:rPr lang="en-US" sz="3099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099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direktur</a:t>
            </a:r>
            <a:endParaRPr lang="en-US" sz="3099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04" r="-220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993455" y="6501048"/>
            <a:ext cx="20274911" cy="4915887"/>
            <a:chOff x="0" y="0"/>
            <a:chExt cx="5339894" cy="129471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339894" cy="1294719"/>
            </a:xfrm>
            <a:custGeom>
              <a:avLst/>
              <a:gdLst/>
              <a:ahLst/>
              <a:cxnLst/>
              <a:rect l="l" t="t" r="r" b="b"/>
              <a:pathLst>
                <a:path w="5339894" h="1294719">
                  <a:moveTo>
                    <a:pt x="0" y="0"/>
                  </a:moveTo>
                  <a:lnTo>
                    <a:pt x="5339894" y="0"/>
                  </a:lnTo>
                  <a:lnTo>
                    <a:pt x="5339894" y="1294719"/>
                  </a:lnTo>
                  <a:lnTo>
                    <a:pt x="0" y="1294719"/>
                  </a:lnTo>
                  <a:close/>
                </a:path>
              </a:pathLst>
            </a:custGeom>
            <a:solidFill>
              <a:srgbClr val="013064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5339894" cy="13328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sz="20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976745" y="3077769"/>
            <a:ext cx="958301" cy="958301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5347E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sz="200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873055" y="3077769"/>
            <a:ext cx="958301" cy="958301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5347E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sz="2000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844828" y="987632"/>
            <a:ext cx="10423616" cy="1411422"/>
            <a:chOff x="0" y="0"/>
            <a:chExt cx="2745315" cy="37173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745315" cy="371733"/>
            </a:xfrm>
            <a:custGeom>
              <a:avLst/>
              <a:gdLst/>
              <a:ahLst/>
              <a:cxnLst/>
              <a:rect l="l" t="t" r="r" b="b"/>
              <a:pathLst>
                <a:path w="2745315" h="371733">
                  <a:moveTo>
                    <a:pt x="20796" y="0"/>
                  </a:moveTo>
                  <a:lnTo>
                    <a:pt x="2724518" y="0"/>
                  </a:lnTo>
                  <a:cubicBezTo>
                    <a:pt x="2730034" y="0"/>
                    <a:pt x="2735323" y="2191"/>
                    <a:pt x="2739223" y="6091"/>
                  </a:cubicBezTo>
                  <a:cubicBezTo>
                    <a:pt x="2743124" y="9991"/>
                    <a:pt x="2745315" y="15281"/>
                    <a:pt x="2745315" y="20796"/>
                  </a:cubicBezTo>
                  <a:lnTo>
                    <a:pt x="2745315" y="350936"/>
                  </a:lnTo>
                  <a:cubicBezTo>
                    <a:pt x="2745315" y="356452"/>
                    <a:pt x="2743124" y="361741"/>
                    <a:pt x="2739223" y="365641"/>
                  </a:cubicBezTo>
                  <a:cubicBezTo>
                    <a:pt x="2735323" y="369542"/>
                    <a:pt x="2730034" y="371733"/>
                    <a:pt x="2724518" y="371733"/>
                  </a:cubicBezTo>
                  <a:lnTo>
                    <a:pt x="20796" y="371733"/>
                  </a:lnTo>
                  <a:cubicBezTo>
                    <a:pt x="15281" y="371733"/>
                    <a:pt x="9991" y="369542"/>
                    <a:pt x="6091" y="365641"/>
                  </a:cubicBezTo>
                  <a:cubicBezTo>
                    <a:pt x="2191" y="361741"/>
                    <a:pt x="0" y="356452"/>
                    <a:pt x="0" y="350936"/>
                  </a:cubicBezTo>
                  <a:lnTo>
                    <a:pt x="0" y="20796"/>
                  </a:lnTo>
                  <a:cubicBezTo>
                    <a:pt x="0" y="15281"/>
                    <a:pt x="2191" y="9991"/>
                    <a:pt x="6091" y="6091"/>
                  </a:cubicBezTo>
                  <a:cubicBezTo>
                    <a:pt x="9991" y="2191"/>
                    <a:pt x="15281" y="0"/>
                    <a:pt x="20796" y="0"/>
                  </a:cubicBezTo>
                  <a:close/>
                </a:path>
              </a:pathLst>
            </a:custGeom>
            <a:solidFill>
              <a:srgbClr val="FFA500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2745315" cy="4098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sz="2000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4208822" y="1239332"/>
            <a:ext cx="9695627" cy="766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49"/>
              </a:lnSpc>
            </a:pPr>
            <a:r>
              <a:rPr lang="en-US" sz="4400" b="1" dirty="0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JALUR PENERIMAAN MAHASISWA BARU</a:t>
            </a:r>
          </a:p>
        </p:txBody>
      </p:sp>
      <p:sp>
        <p:nvSpPr>
          <p:cNvPr id="16" name="Freeform 16"/>
          <p:cNvSpPr/>
          <p:nvPr/>
        </p:nvSpPr>
        <p:spPr>
          <a:xfrm flipV="1">
            <a:off x="12405979" y="-394112"/>
            <a:ext cx="6384577" cy="2912963"/>
          </a:xfrm>
          <a:custGeom>
            <a:avLst/>
            <a:gdLst/>
            <a:ahLst/>
            <a:cxnLst/>
            <a:rect l="l" t="t" r="r" b="b"/>
            <a:pathLst>
              <a:path w="6384577" h="2912963">
                <a:moveTo>
                  <a:pt x="0" y="2912963"/>
                </a:moveTo>
                <a:lnTo>
                  <a:pt x="6384577" y="2912963"/>
                </a:lnTo>
                <a:lnTo>
                  <a:pt x="6384577" y="0"/>
                </a:lnTo>
                <a:lnTo>
                  <a:pt x="0" y="0"/>
                </a:lnTo>
                <a:lnTo>
                  <a:pt x="0" y="2912963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flipH="1" flipV="1">
            <a:off x="-807526" y="-394112"/>
            <a:ext cx="6384577" cy="2912963"/>
          </a:xfrm>
          <a:custGeom>
            <a:avLst/>
            <a:gdLst/>
            <a:ahLst/>
            <a:cxnLst/>
            <a:rect l="l" t="t" r="r" b="b"/>
            <a:pathLst>
              <a:path w="6384577" h="2912963">
                <a:moveTo>
                  <a:pt x="6384576" y="2912963"/>
                </a:moveTo>
                <a:lnTo>
                  <a:pt x="0" y="2912963"/>
                </a:lnTo>
                <a:lnTo>
                  <a:pt x="0" y="0"/>
                </a:lnTo>
                <a:lnTo>
                  <a:pt x="6384576" y="0"/>
                </a:lnTo>
                <a:lnTo>
                  <a:pt x="6384576" y="2912963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flipH="1" flipV="1">
            <a:off x="-655126" y="-241712"/>
            <a:ext cx="6384577" cy="2912963"/>
          </a:xfrm>
          <a:custGeom>
            <a:avLst/>
            <a:gdLst/>
            <a:ahLst/>
            <a:cxnLst/>
            <a:rect l="l" t="t" r="r" b="b"/>
            <a:pathLst>
              <a:path w="6384577" h="2912963">
                <a:moveTo>
                  <a:pt x="6384576" y="2912963"/>
                </a:moveTo>
                <a:lnTo>
                  <a:pt x="0" y="2912963"/>
                </a:lnTo>
                <a:lnTo>
                  <a:pt x="0" y="0"/>
                </a:lnTo>
                <a:lnTo>
                  <a:pt x="6384576" y="0"/>
                </a:lnTo>
                <a:lnTo>
                  <a:pt x="6384576" y="2912963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509735" y="4127914"/>
            <a:ext cx="7686209" cy="4167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370"/>
              </a:lnSpc>
            </a:pPr>
            <a:r>
              <a:rPr lang="en-US" sz="2800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SNBP (</a:t>
            </a:r>
            <a:r>
              <a:rPr lang="en-US" sz="2800" b="1" dirty="0" err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Seleksi</a:t>
            </a:r>
            <a:r>
              <a:rPr lang="en-US" sz="2800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 Nasional </a:t>
            </a:r>
            <a:r>
              <a:rPr lang="en-US" sz="2800" b="1" dirty="0" err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Berdasarkan</a:t>
            </a:r>
            <a:r>
              <a:rPr lang="en-US" sz="2800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Prestasi</a:t>
            </a:r>
            <a:r>
              <a:rPr lang="en-US" sz="2800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)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693029" y="7028327"/>
            <a:ext cx="3375362" cy="4167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359"/>
              </a:lnSpc>
            </a:pPr>
            <a:r>
              <a:rPr lang="en-US" sz="2800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Seleksi</a:t>
            </a:r>
            <a:r>
              <a:rPr lang="en-US" sz="280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Jalur </a:t>
            </a:r>
            <a:r>
              <a:rPr lang="en-US" sz="2800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Mandiri</a:t>
            </a:r>
            <a:endParaRPr lang="en-US" sz="2800" b="1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4129331" y="3056223"/>
            <a:ext cx="653131" cy="896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400" b="1">
                <a:solidFill>
                  <a:srgbClr val="F69E22"/>
                </a:solidFill>
                <a:latin typeface="Roboto Bold"/>
                <a:ea typeface="Roboto Bold"/>
                <a:cs typeface="Roboto Bold"/>
                <a:sym typeface="Roboto Bold"/>
              </a:rPr>
              <a:t>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964694" y="3056223"/>
            <a:ext cx="775023" cy="896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400" b="1">
                <a:solidFill>
                  <a:srgbClr val="F69E22"/>
                </a:solidFill>
                <a:latin typeface="Roboto Bold"/>
                <a:ea typeface="Roboto Bold"/>
                <a:cs typeface="Roboto Bold"/>
                <a:sym typeface="Roboto Bold"/>
              </a:rPr>
              <a:t>2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7883823" y="6122818"/>
            <a:ext cx="958301" cy="958301"/>
            <a:chOff x="0" y="0"/>
            <a:chExt cx="1277735" cy="1277735"/>
          </a:xfrm>
        </p:grpSpPr>
        <p:grpSp>
          <p:nvGrpSpPr>
            <p:cNvPr id="24" name="Group 24"/>
            <p:cNvGrpSpPr/>
            <p:nvPr/>
          </p:nvGrpSpPr>
          <p:grpSpPr>
            <a:xfrm>
              <a:off x="0" y="0"/>
              <a:ext cx="1277735" cy="1277735"/>
              <a:chOff x="0" y="0"/>
              <a:chExt cx="812800" cy="812800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A500"/>
              </a:solidFill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 sz="2000"/>
              </a:p>
            </p:txBody>
          </p:sp>
        </p:grpSp>
        <p:sp>
          <p:nvSpPr>
            <p:cNvPr id="27" name="TextBox 27"/>
            <p:cNvSpPr txBox="1"/>
            <p:nvPr/>
          </p:nvSpPr>
          <p:spPr>
            <a:xfrm>
              <a:off x="176658" y="13385"/>
              <a:ext cx="897630" cy="11605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279"/>
                </a:lnSpc>
              </a:pPr>
              <a:r>
                <a:rPr lang="en-US" sz="5400" b="1" dirty="0">
                  <a:solidFill>
                    <a:srgbClr val="05347E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3</a:t>
              </a:r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509735" y="4683966"/>
            <a:ext cx="7814189" cy="1619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30"/>
              </a:lnSpc>
            </a:pPr>
            <a:r>
              <a:rPr lang="en-US" sz="2400" b="1" dirty="0" err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Pendaftaran</a:t>
            </a:r>
            <a:r>
              <a:rPr lang="en-US" sz="2400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      : </a:t>
            </a:r>
            <a:r>
              <a:rPr lang="en-US" sz="2400" b="1" dirty="0" err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Februari</a:t>
            </a:r>
            <a:r>
              <a:rPr lang="en-US" sz="2400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</a:p>
          <a:p>
            <a:pPr algn="just">
              <a:lnSpc>
                <a:spcPts val="3230"/>
              </a:lnSpc>
            </a:pPr>
            <a:r>
              <a:rPr lang="en-US" sz="2400" b="1" dirty="0" err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Pengumuman</a:t>
            </a:r>
            <a:r>
              <a:rPr lang="en-US" sz="2400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   : Maret</a:t>
            </a:r>
          </a:p>
          <a:p>
            <a:pPr algn="just">
              <a:lnSpc>
                <a:spcPts val="3230"/>
              </a:lnSpc>
            </a:pPr>
            <a:r>
              <a:rPr lang="en-US" sz="2400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Website              : </a:t>
            </a:r>
            <a:r>
              <a:rPr lang="en-US" sz="2400" b="1" u="sng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  <a:hlinkClick r:id="rId5" tooltip="http://snbp.snpmb.id"/>
              </a:rPr>
              <a:t>snbp.snpmb.id</a:t>
            </a:r>
          </a:p>
          <a:p>
            <a:pPr algn="just">
              <a:lnSpc>
                <a:spcPts val="3090"/>
              </a:lnSpc>
            </a:pPr>
            <a:endParaRPr lang="en-US" sz="2400" b="1" u="sng" dirty="0">
              <a:solidFill>
                <a:srgbClr val="000000"/>
              </a:solidFill>
              <a:latin typeface="Roboto Bold"/>
              <a:ea typeface="Roboto Bold"/>
              <a:cs typeface="Roboto Bold"/>
              <a:sym typeface="Roboto Bold"/>
              <a:hlinkClick r:id="rId5" tooltip="http://snbp.snpmb.id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10068391" y="4189327"/>
            <a:ext cx="7686209" cy="4167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370"/>
              </a:lnSpc>
            </a:pPr>
            <a:r>
              <a:rPr lang="en-US" sz="2800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SNBP (</a:t>
            </a:r>
            <a:r>
              <a:rPr lang="en-US" sz="2800" b="1" dirty="0" err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Seleksi</a:t>
            </a:r>
            <a:r>
              <a:rPr lang="en-US" sz="2800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 Nasional </a:t>
            </a:r>
            <a:r>
              <a:rPr lang="en-US" sz="2800" b="1" dirty="0" err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Berdasarkan</a:t>
            </a:r>
            <a:r>
              <a:rPr lang="en-US" sz="2800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Prestasi</a:t>
            </a:r>
            <a:r>
              <a:rPr lang="en-US" sz="2800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)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068391" y="4714672"/>
            <a:ext cx="7814189" cy="1619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30"/>
              </a:lnSpc>
            </a:pPr>
            <a:r>
              <a:rPr lang="en-US" sz="2400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Pendaftaran             : Maret </a:t>
            </a:r>
          </a:p>
          <a:p>
            <a:pPr algn="just">
              <a:lnSpc>
                <a:spcPts val="3230"/>
              </a:lnSpc>
            </a:pPr>
            <a:r>
              <a:rPr lang="en-US" sz="2400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Pengumuman          : Mei</a:t>
            </a:r>
          </a:p>
          <a:p>
            <a:pPr algn="just">
              <a:lnSpc>
                <a:spcPts val="3230"/>
              </a:lnSpc>
            </a:pPr>
            <a:r>
              <a:rPr lang="en-US" sz="2400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Website                    : </a:t>
            </a:r>
            <a:r>
              <a:rPr lang="en-US" sz="2400" b="1" u="sng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  <a:hlinkClick r:id="rId6" tooltip="http://regsnpmb.bppp.kemdikbud.go.id"/>
              </a:rPr>
              <a:t>regsnpmb.bppp.kemdikbud.go.id</a:t>
            </a:r>
          </a:p>
          <a:p>
            <a:pPr algn="just">
              <a:lnSpc>
                <a:spcPts val="3090"/>
              </a:lnSpc>
            </a:pPr>
            <a:endParaRPr lang="en-US" sz="2400" b="1" u="sng">
              <a:solidFill>
                <a:srgbClr val="000000"/>
              </a:solidFill>
              <a:latin typeface="Roboto Bold"/>
              <a:ea typeface="Roboto Bold"/>
              <a:cs typeface="Roboto Bold"/>
              <a:sym typeface="Roboto Bold"/>
              <a:hlinkClick r:id="rId6" tooltip="http://regsnpmb.bppp.kemdikbud.go.id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6462008" y="7594786"/>
            <a:ext cx="5501392" cy="16158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152"/>
              </a:lnSpc>
            </a:pPr>
            <a:r>
              <a:rPr lang="en-US" sz="2400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Pendaftaran</a:t>
            </a:r>
            <a:r>
              <a:rPr lang="en-US" sz="240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              : Mei-Juni </a:t>
            </a:r>
          </a:p>
          <a:p>
            <a:pPr algn="just">
              <a:lnSpc>
                <a:spcPts val="3152"/>
              </a:lnSpc>
            </a:pPr>
            <a:r>
              <a:rPr lang="en-US" sz="2400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Pengumuman</a:t>
            </a:r>
            <a:r>
              <a:rPr lang="en-US" sz="240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           : Juli</a:t>
            </a:r>
          </a:p>
          <a:p>
            <a:pPr algn="just">
              <a:lnSpc>
                <a:spcPts val="3152"/>
              </a:lnSpc>
            </a:pPr>
            <a:r>
              <a:rPr lang="en-US" sz="2400" b="1" dirty="0">
                <a:solidFill>
                  <a:schemeClr val="bg1"/>
                </a:solidFill>
                <a:latin typeface="Roboto Bold"/>
                <a:ea typeface="Roboto Bold"/>
                <a:cs typeface="Roboto Bold"/>
                <a:sym typeface="Roboto Bold"/>
              </a:rPr>
              <a:t>Website                      : </a:t>
            </a:r>
            <a:r>
              <a:rPr lang="en-US" sz="2400" b="1" u="sng" dirty="0">
                <a:solidFill>
                  <a:schemeClr val="bg1"/>
                </a:solidFill>
                <a:latin typeface="Roboto Bold"/>
                <a:ea typeface="Roboto Bold"/>
                <a:cs typeface="Roboto Bold"/>
                <a:sym typeface="Roboto Bold"/>
                <a:hlinkClick r:id="rId7" tooltip="http://scmb.untan.ac.i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scmb.untan.ac.id</a:t>
            </a:r>
          </a:p>
          <a:p>
            <a:pPr algn="just">
              <a:lnSpc>
                <a:spcPts val="3152"/>
              </a:lnSpc>
            </a:pPr>
            <a:endParaRPr lang="en-US" sz="2400" b="1" u="sng" dirty="0">
              <a:solidFill>
                <a:srgbClr val="0000FF"/>
              </a:solidFill>
              <a:latin typeface="Roboto Bold"/>
              <a:ea typeface="Roboto Bold"/>
              <a:cs typeface="Roboto Bold"/>
              <a:sym typeface="Roboto Bold"/>
              <a:hlinkClick r:id="rId7" tooltip="http://scmb.untan.ac.id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2209800" y="9029700"/>
            <a:ext cx="1501140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52"/>
              </a:lnSpc>
            </a:pPr>
            <a:r>
              <a:rPr lang="en-US" sz="320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Tiga </a:t>
            </a:r>
            <a:r>
              <a:rPr lang="en-US" sz="3200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jalur</a:t>
            </a:r>
            <a:r>
              <a:rPr lang="en-US" sz="320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masuk</a:t>
            </a:r>
            <a:r>
              <a:rPr lang="en-US" sz="320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memberikan</a:t>
            </a:r>
            <a:r>
              <a:rPr lang="en-US" sz="320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kesempatan</a:t>
            </a:r>
            <a:r>
              <a:rPr lang="en-US" sz="320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luas</a:t>
            </a:r>
            <a:r>
              <a:rPr lang="en-US" sz="320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bagi</a:t>
            </a:r>
            <a:r>
              <a:rPr lang="en-US" sz="320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calon</a:t>
            </a:r>
            <a:r>
              <a:rPr lang="en-US" sz="320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mahasiswa</a:t>
            </a:r>
            <a:r>
              <a:rPr lang="en-US" sz="320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dengan</a:t>
            </a:r>
            <a:r>
              <a:rPr lang="en-US" sz="320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berbagai</a:t>
            </a:r>
            <a:r>
              <a:rPr lang="en-US" sz="320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latar</a:t>
            </a:r>
            <a:r>
              <a:rPr lang="en-US" sz="320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belakang</a:t>
            </a:r>
            <a:r>
              <a:rPr lang="en-US" sz="320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prestasi</a:t>
            </a:r>
            <a:r>
              <a:rPr lang="en-US" sz="320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untuk</a:t>
            </a:r>
            <a:r>
              <a:rPr lang="en-US" sz="320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200" b="1" u="none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b</a:t>
            </a:r>
            <a:r>
              <a:rPr lang="en-US" sz="3200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ergab</a:t>
            </a:r>
            <a:r>
              <a:rPr lang="en-US" sz="3200" b="1" u="none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un</a:t>
            </a:r>
            <a:r>
              <a:rPr lang="en-US" sz="3200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g</a:t>
            </a:r>
            <a:r>
              <a:rPr lang="en-US" sz="320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deng</a:t>
            </a:r>
            <a:r>
              <a:rPr lang="en-US" sz="3200" b="1" u="none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an</a:t>
            </a:r>
            <a:r>
              <a:rPr lang="en-US" sz="320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progr</a:t>
            </a:r>
            <a:r>
              <a:rPr lang="en-US" sz="3200" b="1" u="none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</a:t>
            </a:r>
            <a:r>
              <a:rPr lang="en-US" sz="320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m </a:t>
            </a:r>
            <a:r>
              <a:rPr lang="en-US" sz="3200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stu</a:t>
            </a:r>
            <a:r>
              <a:rPr lang="en-US" sz="3200" b="1" u="none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d</a:t>
            </a:r>
            <a:r>
              <a:rPr lang="en-US" sz="3200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i</a:t>
            </a:r>
            <a:r>
              <a:rPr lang="en-US" sz="320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kami.</a:t>
            </a:r>
          </a:p>
          <a:p>
            <a:pPr algn="ctr">
              <a:lnSpc>
                <a:spcPts val="3152"/>
              </a:lnSpc>
            </a:pPr>
            <a:endParaRPr lang="en-US" sz="3200" b="1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04" r="-2204"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-843372" y="7801818"/>
            <a:ext cx="6384577" cy="2912963"/>
          </a:xfrm>
          <a:custGeom>
            <a:avLst/>
            <a:gdLst/>
            <a:ahLst/>
            <a:cxnLst/>
            <a:rect l="l" t="t" r="r" b="b"/>
            <a:pathLst>
              <a:path w="6384577" h="2912963">
                <a:moveTo>
                  <a:pt x="6384577" y="0"/>
                </a:moveTo>
                <a:lnTo>
                  <a:pt x="0" y="0"/>
                </a:lnTo>
                <a:lnTo>
                  <a:pt x="0" y="2912964"/>
                </a:lnTo>
                <a:lnTo>
                  <a:pt x="6384577" y="2912964"/>
                </a:lnTo>
                <a:lnTo>
                  <a:pt x="6384577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2671628" y="5026596"/>
            <a:ext cx="3265869" cy="3265869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-156812" y="-5088"/>
              <a:ext cx="6663624" cy="6360176"/>
            </a:xfrm>
            <a:custGeom>
              <a:avLst/>
              <a:gdLst/>
              <a:ahLst/>
              <a:cxnLst/>
              <a:rect l="l" t="t" r="r" b="b"/>
              <a:pathLst>
                <a:path w="6663624" h="6360176">
                  <a:moveTo>
                    <a:pt x="3331812" y="5088"/>
                  </a:moveTo>
                  <a:lnTo>
                    <a:pt x="3331812" y="5088"/>
                  </a:lnTo>
                  <a:cubicBezTo>
                    <a:pt x="2194111" y="0"/>
                    <a:pt x="1140649" y="604036"/>
                    <a:pt x="570324" y="1588475"/>
                  </a:cubicBezTo>
                  <a:cubicBezTo>
                    <a:pt x="0" y="2572913"/>
                    <a:pt x="0" y="3787263"/>
                    <a:pt x="570324" y="4771701"/>
                  </a:cubicBezTo>
                  <a:cubicBezTo>
                    <a:pt x="1140649" y="5756140"/>
                    <a:pt x="2194111" y="6360176"/>
                    <a:pt x="3331812" y="6355088"/>
                  </a:cubicBezTo>
                  <a:cubicBezTo>
                    <a:pt x="4469513" y="6360176"/>
                    <a:pt x="5522976" y="5756140"/>
                    <a:pt x="6093300" y="4771701"/>
                  </a:cubicBezTo>
                  <a:cubicBezTo>
                    <a:pt x="6663624" y="3787263"/>
                    <a:pt x="6663624" y="2572913"/>
                    <a:pt x="6093300" y="1588475"/>
                  </a:cubicBezTo>
                  <a:cubicBezTo>
                    <a:pt x="5522976" y="604036"/>
                    <a:pt x="4469513" y="0"/>
                    <a:pt x="3331812" y="5088"/>
                  </a:cubicBezTo>
                  <a:close/>
                </a:path>
              </a:pathLst>
            </a:custGeom>
            <a:solidFill>
              <a:srgbClr val="013064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284320" y="415956"/>
              <a:ext cx="5781360" cy="5518089"/>
            </a:xfrm>
            <a:custGeom>
              <a:avLst/>
              <a:gdLst/>
              <a:ahLst/>
              <a:cxnLst/>
              <a:rect l="l" t="t" r="r" b="b"/>
              <a:pathLst>
                <a:path w="5781360" h="5518089">
                  <a:moveTo>
                    <a:pt x="2890680" y="4414"/>
                  </a:moveTo>
                  <a:cubicBezTo>
                    <a:pt x="1903611" y="0"/>
                    <a:pt x="989627" y="524062"/>
                    <a:pt x="494813" y="1378160"/>
                  </a:cubicBezTo>
                  <a:cubicBezTo>
                    <a:pt x="0" y="2232259"/>
                    <a:pt x="0" y="3285829"/>
                    <a:pt x="494813" y="4139928"/>
                  </a:cubicBezTo>
                  <a:cubicBezTo>
                    <a:pt x="989627" y="4994026"/>
                    <a:pt x="1903611" y="5518088"/>
                    <a:pt x="2890680" y="5513674"/>
                  </a:cubicBezTo>
                  <a:cubicBezTo>
                    <a:pt x="3877749" y="5518088"/>
                    <a:pt x="4791733" y="4994026"/>
                    <a:pt x="5286547" y="4139928"/>
                  </a:cubicBezTo>
                  <a:cubicBezTo>
                    <a:pt x="5781360" y="3285829"/>
                    <a:pt x="5781360" y="2232259"/>
                    <a:pt x="5286547" y="1378161"/>
                  </a:cubicBezTo>
                  <a:cubicBezTo>
                    <a:pt x="4791733" y="524062"/>
                    <a:pt x="3877749" y="0"/>
                    <a:pt x="2890680" y="4414"/>
                  </a:cubicBezTo>
                  <a:close/>
                </a:path>
              </a:pathLst>
            </a:custGeom>
            <a:blipFill>
              <a:blip r:embed="rId5"/>
              <a:stretch>
                <a:fillRect l="-11263" r="-11263"/>
              </a:stretch>
            </a:blipFill>
          </p:spPr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7511065" y="5026596"/>
            <a:ext cx="3265869" cy="3265869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-156812" y="-5088"/>
              <a:ext cx="6663624" cy="6360176"/>
            </a:xfrm>
            <a:custGeom>
              <a:avLst/>
              <a:gdLst/>
              <a:ahLst/>
              <a:cxnLst/>
              <a:rect l="l" t="t" r="r" b="b"/>
              <a:pathLst>
                <a:path w="6663624" h="6360176">
                  <a:moveTo>
                    <a:pt x="3331812" y="5088"/>
                  </a:moveTo>
                  <a:lnTo>
                    <a:pt x="3331812" y="5088"/>
                  </a:lnTo>
                  <a:cubicBezTo>
                    <a:pt x="2194111" y="0"/>
                    <a:pt x="1140649" y="604036"/>
                    <a:pt x="570324" y="1588475"/>
                  </a:cubicBezTo>
                  <a:cubicBezTo>
                    <a:pt x="0" y="2572913"/>
                    <a:pt x="0" y="3787263"/>
                    <a:pt x="570324" y="4771701"/>
                  </a:cubicBezTo>
                  <a:cubicBezTo>
                    <a:pt x="1140649" y="5756140"/>
                    <a:pt x="2194111" y="6360176"/>
                    <a:pt x="3331812" y="6355088"/>
                  </a:cubicBezTo>
                  <a:cubicBezTo>
                    <a:pt x="4469513" y="6360176"/>
                    <a:pt x="5522976" y="5756140"/>
                    <a:pt x="6093300" y="4771701"/>
                  </a:cubicBezTo>
                  <a:cubicBezTo>
                    <a:pt x="6663624" y="3787263"/>
                    <a:pt x="6663624" y="2572913"/>
                    <a:pt x="6093300" y="1588475"/>
                  </a:cubicBezTo>
                  <a:cubicBezTo>
                    <a:pt x="5522976" y="604036"/>
                    <a:pt x="4469513" y="0"/>
                    <a:pt x="3331812" y="5088"/>
                  </a:cubicBezTo>
                  <a:close/>
                </a:path>
              </a:pathLst>
            </a:custGeom>
            <a:solidFill>
              <a:srgbClr val="013064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284320" y="415956"/>
              <a:ext cx="5781360" cy="5518089"/>
            </a:xfrm>
            <a:custGeom>
              <a:avLst/>
              <a:gdLst/>
              <a:ahLst/>
              <a:cxnLst/>
              <a:rect l="l" t="t" r="r" b="b"/>
              <a:pathLst>
                <a:path w="5781360" h="5518089">
                  <a:moveTo>
                    <a:pt x="2890680" y="4414"/>
                  </a:moveTo>
                  <a:cubicBezTo>
                    <a:pt x="1903611" y="0"/>
                    <a:pt x="989627" y="524062"/>
                    <a:pt x="494813" y="1378160"/>
                  </a:cubicBezTo>
                  <a:cubicBezTo>
                    <a:pt x="0" y="2232259"/>
                    <a:pt x="0" y="3285829"/>
                    <a:pt x="494813" y="4139928"/>
                  </a:cubicBezTo>
                  <a:cubicBezTo>
                    <a:pt x="989627" y="4994026"/>
                    <a:pt x="1903611" y="5518088"/>
                    <a:pt x="2890680" y="5513674"/>
                  </a:cubicBezTo>
                  <a:cubicBezTo>
                    <a:pt x="3877749" y="5518088"/>
                    <a:pt x="4791733" y="4994026"/>
                    <a:pt x="5286547" y="4139928"/>
                  </a:cubicBezTo>
                  <a:cubicBezTo>
                    <a:pt x="5781360" y="3285829"/>
                    <a:pt x="5781360" y="2232259"/>
                    <a:pt x="5286547" y="1378161"/>
                  </a:cubicBezTo>
                  <a:cubicBezTo>
                    <a:pt x="4791733" y="524062"/>
                    <a:pt x="3877749" y="0"/>
                    <a:pt x="2890680" y="4414"/>
                  </a:cubicBezTo>
                  <a:close/>
                </a:path>
              </a:pathLst>
            </a:custGeom>
            <a:blipFill>
              <a:blip r:embed="rId6"/>
              <a:stretch>
                <a:fillRect l="-7964" r="-7964"/>
              </a:stretch>
            </a:blipFill>
          </p:spPr>
        </p:sp>
      </p:grpSp>
      <p:sp>
        <p:nvSpPr>
          <p:cNvPr id="10" name="Freeform 10"/>
          <p:cNvSpPr/>
          <p:nvPr/>
        </p:nvSpPr>
        <p:spPr>
          <a:xfrm>
            <a:off x="12333307" y="7811081"/>
            <a:ext cx="6384577" cy="2912963"/>
          </a:xfrm>
          <a:custGeom>
            <a:avLst/>
            <a:gdLst/>
            <a:ahLst/>
            <a:cxnLst/>
            <a:rect l="l" t="t" r="r" b="b"/>
            <a:pathLst>
              <a:path w="6384577" h="2912963">
                <a:moveTo>
                  <a:pt x="0" y="0"/>
                </a:moveTo>
                <a:lnTo>
                  <a:pt x="6384577" y="0"/>
                </a:lnTo>
                <a:lnTo>
                  <a:pt x="6384577" y="2912963"/>
                </a:lnTo>
                <a:lnTo>
                  <a:pt x="0" y="29129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4304563" y="681628"/>
            <a:ext cx="10451867" cy="10027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8259"/>
              </a:lnSpc>
            </a:pPr>
            <a:r>
              <a:rPr lang="en-US" sz="6000" b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BERGABUNGLAH BERSAMA KAMI!</a:t>
            </a:r>
          </a:p>
        </p:txBody>
      </p:sp>
      <p:sp>
        <p:nvSpPr>
          <p:cNvPr id="12" name="Freeform 12"/>
          <p:cNvSpPr/>
          <p:nvPr/>
        </p:nvSpPr>
        <p:spPr>
          <a:xfrm flipH="1" flipV="1">
            <a:off x="-807526" y="-394112"/>
            <a:ext cx="6384577" cy="2912963"/>
          </a:xfrm>
          <a:custGeom>
            <a:avLst/>
            <a:gdLst/>
            <a:ahLst/>
            <a:cxnLst/>
            <a:rect l="l" t="t" r="r" b="b"/>
            <a:pathLst>
              <a:path w="6384577" h="2912963">
                <a:moveTo>
                  <a:pt x="6384576" y="2912963"/>
                </a:moveTo>
                <a:lnTo>
                  <a:pt x="0" y="2912963"/>
                </a:lnTo>
                <a:lnTo>
                  <a:pt x="0" y="0"/>
                </a:lnTo>
                <a:lnTo>
                  <a:pt x="6384576" y="0"/>
                </a:lnTo>
                <a:lnTo>
                  <a:pt x="6384576" y="2912963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flipV="1">
            <a:off x="12405979" y="-394112"/>
            <a:ext cx="6384577" cy="2912963"/>
          </a:xfrm>
          <a:custGeom>
            <a:avLst/>
            <a:gdLst/>
            <a:ahLst/>
            <a:cxnLst/>
            <a:rect l="l" t="t" r="r" b="b"/>
            <a:pathLst>
              <a:path w="6384577" h="2912963">
                <a:moveTo>
                  <a:pt x="0" y="2912963"/>
                </a:moveTo>
                <a:lnTo>
                  <a:pt x="6384577" y="2912963"/>
                </a:lnTo>
                <a:lnTo>
                  <a:pt x="6384577" y="0"/>
                </a:lnTo>
                <a:lnTo>
                  <a:pt x="0" y="0"/>
                </a:lnTo>
                <a:lnTo>
                  <a:pt x="0" y="2912963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12748610" y="5026596"/>
            <a:ext cx="3265869" cy="3265869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-156812" y="-5088"/>
              <a:ext cx="6663624" cy="6360176"/>
            </a:xfrm>
            <a:custGeom>
              <a:avLst/>
              <a:gdLst/>
              <a:ahLst/>
              <a:cxnLst/>
              <a:rect l="l" t="t" r="r" b="b"/>
              <a:pathLst>
                <a:path w="6663624" h="6360176">
                  <a:moveTo>
                    <a:pt x="3331812" y="5088"/>
                  </a:moveTo>
                  <a:lnTo>
                    <a:pt x="3331812" y="5088"/>
                  </a:lnTo>
                  <a:cubicBezTo>
                    <a:pt x="2194111" y="0"/>
                    <a:pt x="1140649" y="604036"/>
                    <a:pt x="570324" y="1588475"/>
                  </a:cubicBezTo>
                  <a:cubicBezTo>
                    <a:pt x="0" y="2572913"/>
                    <a:pt x="0" y="3787263"/>
                    <a:pt x="570324" y="4771701"/>
                  </a:cubicBezTo>
                  <a:cubicBezTo>
                    <a:pt x="1140649" y="5756140"/>
                    <a:pt x="2194111" y="6360176"/>
                    <a:pt x="3331812" y="6355088"/>
                  </a:cubicBezTo>
                  <a:cubicBezTo>
                    <a:pt x="4469513" y="6360176"/>
                    <a:pt x="5522976" y="5756140"/>
                    <a:pt x="6093300" y="4771701"/>
                  </a:cubicBezTo>
                  <a:cubicBezTo>
                    <a:pt x="6663624" y="3787263"/>
                    <a:pt x="6663624" y="2572913"/>
                    <a:pt x="6093300" y="1588475"/>
                  </a:cubicBezTo>
                  <a:cubicBezTo>
                    <a:pt x="5522976" y="604036"/>
                    <a:pt x="4469513" y="0"/>
                    <a:pt x="3331812" y="5088"/>
                  </a:cubicBezTo>
                  <a:close/>
                </a:path>
              </a:pathLst>
            </a:custGeom>
            <a:solidFill>
              <a:srgbClr val="013064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284320" y="415956"/>
              <a:ext cx="5781360" cy="5518089"/>
            </a:xfrm>
            <a:custGeom>
              <a:avLst/>
              <a:gdLst/>
              <a:ahLst/>
              <a:cxnLst/>
              <a:rect l="l" t="t" r="r" b="b"/>
              <a:pathLst>
                <a:path w="5781360" h="5518089">
                  <a:moveTo>
                    <a:pt x="2890680" y="4414"/>
                  </a:moveTo>
                  <a:cubicBezTo>
                    <a:pt x="1903611" y="0"/>
                    <a:pt x="989627" y="524062"/>
                    <a:pt x="494813" y="1378160"/>
                  </a:cubicBezTo>
                  <a:cubicBezTo>
                    <a:pt x="0" y="2232259"/>
                    <a:pt x="0" y="3285829"/>
                    <a:pt x="494813" y="4139928"/>
                  </a:cubicBezTo>
                  <a:cubicBezTo>
                    <a:pt x="989627" y="4994026"/>
                    <a:pt x="1903611" y="5518088"/>
                    <a:pt x="2890680" y="5513674"/>
                  </a:cubicBezTo>
                  <a:cubicBezTo>
                    <a:pt x="3877749" y="5518088"/>
                    <a:pt x="4791733" y="4994026"/>
                    <a:pt x="5286547" y="4139928"/>
                  </a:cubicBezTo>
                  <a:cubicBezTo>
                    <a:pt x="5781360" y="3285829"/>
                    <a:pt x="5781360" y="2232259"/>
                    <a:pt x="5286547" y="1378161"/>
                  </a:cubicBezTo>
                  <a:cubicBezTo>
                    <a:pt x="4791733" y="524062"/>
                    <a:pt x="3877749" y="0"/>
                    <a:pt x="2890680" y="4414"/>
                  </a:cubicBezTo>
                  <a:close/>
                </a:path>
              </a:pathLst>
            </a:custGeom>
            <a:blipFill>
              <a:blip r:embed="rId7"/>
              <a:stretch>
                <a:fillRect l="-6645" r="-6645"/>
              </a:stretch>
            </a:blipFill>
          </p:spPr>
        </p:sp>
      </p:grpSp>
      <p:sp>
        <p:nvSpPr>
          <p:cNvPr id="17" name="TextBox 17"/>
          <p:cNvSpPr txBox="1"/>
          <p:nvPr/>
        </p:nvSpPr>
        <p:spPr>
          <a:xfrm>
            <a:off x="381000" y="2475343"/>
            <a:ext cx="16992601" cy="8752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Daftarkan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diri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Anda </a:t>
            </a:r>
            <a:r>
              <a:rPr lang="en-US" sz="2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melalui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SNBP, SNBT, </a:t>
            </a:r>
            <a:r>
              <a:rPr lang="en-US" sz="2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atau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jalur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mandiri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. Masa </a:t>
            </a:r>
            <a:r>
              <a:rPr lang="en-US" sz="2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depan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soiler </a:t>
            </a:r>
            <a:r>
              <a:rPr lang="en-US" sz="2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dimulai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dari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sini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!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endParaRPr lang="en-US" sz="28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378890" y="1948319"/>
            <a:ext cx="6051525" cy="586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782"/>
              </a:lnSpc>
            </a:pPr>
            <a:r>
              <a:rPr lang="en-US" sz="3600" b="1" dirty="0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INFORMASI PENDAFTARAN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71488" y="3210129"/>
            <a:ext cx="9559217" cy="13240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39746" lvl="1" indent="-269873" algn="just">
              <a:lnSpc>
                <a:spcPts val="3499"/>
              </a:lnSpc>
              <a:buFont typeface="Arial"/>
              <a:buChar char="•"/>
            </a:pPr>
            <a:r>
              <a:rPr lang="en-US" sz="2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Pendaftaran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setiap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tahunnya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pada </a:t>
            </a:r>
            <a:r>
              <a:rPr lang="en-US" sz="2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bulan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: Maret – Juli</a:t>
            </a:r>
          </a:p>
          <a:p>
            <a:pPr marL="539746" lvl="1" indent="-269873" algn="just">
              <a:lnSpc>
                <a:spcPts val="3499"/>
              </a:lnSpc>
              <a:buFont typeface="Arial"/>
              <a:buChar char="•"/>
            </a:pPr>
            <a:r>
              <a:rPr lang="en-US" sz="2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Biaya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UKT: Rp 500rb - 4 </a:t>
            </a:r>
            <a:r>
              <a:rPr lang="en-US" sz="280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juta</a:t>
            </a: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/semester</a:t>
            </a:r>
          </a:p>
          <a:p>
            <a:pPr marL="539746" lvl="1" indent="-269873" algn="just">
              <a:lnSpc>
                <a:spcPts val="3499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Kontak: prodi.ilmutanah@faperta.untan.ac.id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204" r="-2204"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-265663" y="5670886"/>
            <a:ext cx="19321371" cy="5458287"/>
          </a:xfrm>
          <a:custGeom>
            <a:avLst/>
            <a:gdLst/>
            <a:ahLst/>
            <a:cxnLst/>
            <a:rect l="l" t="t" r="r" b="b"/>
            <a:pathLst>
              <a:path w="19321371" h="5458287">
                <a:moveTo>
                  <a:pt x="19321371" y="0"/>
                </a:moveTo>
                <a:lnTo>
                  <a:pt x="0" y="0"/>
                </a:lnTo>
                <a:lnTo>
                  <a:pt x="0" y="5458287"/>
                </a:lnTo>
                <a:lnTo>
                  <a:pt x="19321371" y="5458287"/>
                </a:lnTo>
                <a:lnTo>
                  <a:pt x="1932137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844317" flipH="1" flipV="1">
            <a:off x="-265663" y="-3239016"/>
            <a:ext cx="19321371" cy="5458287"/>
          </a:xfrm>
          <a:custGeom>
            <a:avLst/>
            <a:gdLst/>
            <a:ahLst/>
            <a:cxnLst/>
            <a:rect l="l" t="t" r="r" b="b"/>
            <a:pathLst>
              <a:path w="19321371" h="5458287">
                <a:moveTo>
                  <a:pt x="19321371" y="5458288"/>
                </a:moveTo>
                <a:lnTo>
                  <a:pt x="0" y="5458288"/>
                </a:lnTo>
                <a:lnTo>
                  <a:pt x="0" y="0"/>
                </a:lnTo>
                <a:lnTo>
                  <a:pt x="19321371" y="0"/>
                </a:lnTo>
                <a:lnTo>
                  <a:pt x="19321371" y="5458288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946305" y="4714875"/>
            <a:ext cx="3356926" cy="3356926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-156812" y="-5088"/>
              <a:ext cx="6663624" cy="6360176"/>
            </a:xfrm>
            <a:custGeom>
              <a:avLst/>
              <a:gdLst/>
              <a:ahLst/>
              <a:cxnLst/>
              <a:rect l="l" t="t" r="r" b="b"/>
              <a:pathLst>
                <a:path w="6663624" h="6360176">
                  <a:moveTo>
                    <a:pt x="3331812" y="5088"/>
                  </a:moveTo>
                  <a:lnTo>
                    <a:pt x="3331812" y="5088"/>
                  </a:lnTo>
                  <a:cubicBezTo>
                    <a:pt x="2194111" y="0"/>
                    <a:pt x="1140649" y="604036"/>
                    <a:pt x="570324" y="1588475"/>
                  </a:cubicBezTo>
                  <a:cubicBezTo>
                    <a:pt x="0" y="2572913"/>
                    <a:pt x="0" y="3787263"/>
                    <a:pt x="570324" y="4771701"/>
                  </a:cubicBezTo>
                  <a:cubicBezTo>
                    <a:pt x="1140649" y="5756140"/>
                    <a:pt x="2194111" y="6360176"/>
                    <a:pt x="3331812" y="6355088"/>
                  </a:cubicBezTo>
                  <a:cubicBezTo>
                    <a:pt x="4469513" y="6360176"/>
                    <a:pt x="5522976" y="5756140"/>
                    <a:pt x="6093300" y="4771701"/>
                  </a:cubicBezTo>
                  <a:cubicBezTo>
                    <a:pt x="6663624" y="3787263"/>
                    <a:pt x="6663624" y="2572913"/>
                    <a:pt x="6093300" y="1588475"/>
                  </a:cubicBezTo>
                  <a:cubicBezTo>
                    <a:pt x="5522976" y="604036"/>
                    <a:pt x="4469513" y="0"/>
                    <a:pt x="3331812" y="5088"/>
                  </a:cubicBezTo>
                  <a:close/>
                </a:path>
              </a:pathLst>
            </a:custGeom>
            <a:solidFill>
              <a:srgbClr val="F69E22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284320" y="415956"/>
              <a:ext cx="5781360" cy="5518089"/>
            </a:xfrm>
            <a:custGeom>
              <a:avLst/>
              <a:gdLst/>
              <a:ahLst/>
              <a:cxnLst/>
              <a:rect l="l" t="t" r="r" b="b"/>
              <a:pathLst>
                <a:path w="5781360" h="5518089">
                  <a:moveTo>
                    <a:pt x="2890680" y="4414"/>
                  </a:moveTo>
                  <a:cubicBezTo>
                    <a:pt x="1903611" y="0"/>
                    <a:pt x="989627" y="524062"/>
                    <a:pt x="494813" y="1378160"/>
                  </a:cubicBezTo>
                  <a:cubicBezTo>
                    <a:pt x="0" y="2232259"/>
                    <a:pt x="0" y="3285829"/>
                    <a:pt x="494813" y="4139928"/>
                  </a:cubicBezTo>
                  <a:cubicBezTo>
                    <a:pt x="989627" y="4994026"/>
                    <a:pt x="1903611" y="5518088"/>
                    <a:pt x="2890680" y="5513674"/>
                  </a:cubicBezTo>
                  <a:cubicBezTo>
                    <a:pt x="3877749" y="5518088"/>
                    <a:pt x="4791733" y="4994026"/>
                    <a:pt x="5286547" y="4139928"/>
                  </a:cubicBezTo>
                  <a:cubicBezTo>
                    <a:pt x="5781360" y="3285829"/>
                    <a:pt x="5781360" y="2232259"/>
                    <a:pt x="5286547" y="1378161"/>
                  </a:cubicBezTo>
                  <a:cubicBezTo>
                    <a:pt x="4791733" y="524062"/>
                    <a:pt x="3877749" y="0"/>
                    <a:pt x="2890680" y="4414"/>
                  </a:cubicBezTo>
                  <a:close/>
                </a:path>
              </a:pathLst>
            </a:custGeom>
            <a:blipFill>
              <a:blip r:embed="rId6"/>
              <a:stretch>
                <a:fillRect l="-83830" t="-13364" r="-102466" b="-48397"/>
              </a:stretch>
            </a:blipFill>
          </p:spPr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11089678" y="1028700"/>
            <a:ext cx="6778496" cy="6778496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-156812" y="-5088"/>
              <a:ext cx="6663624" cy="6360176"/>
            </a:xfrm>
            <a:custGeom>
              <a:avLst/>
              <a:gdLst/>
              <a:ahLst/>
              <a:cxnLst/>
              <a:rect l="l" t="t" r="r" b="b"/>
              <a:pathLst>
                <a:path w="6663624" h="6360176">
                  <a:moveTo>
                    <a:pt x="3331812" y="5088"/>
                  </a:moveTo>
                  <a:lnTo>
                    <a:pt x="3331812" y="5088"/>
                  </a:lnTo>
                  <a:cubicBezTo>
                    <a:pt x="2194111" y="0"/>
                    <a:pt x="1140649" y="604036"/>
                    <a:pt x="570324" y="1588475"/>
                  </a:cubicBezTo>
                  <a:cubicBezTo>
                    <a:pt x="0" y="2572913"/>
                    <a:pt x="0" y="3787263"/>
                    <a:pt x="570324" y="4771701"/>
                  </a:cubicBezTo>
                  <a:cubicBezTo>
                    <a:pt x="1140649" y="5756140"/>
                    <a:pt x="2194111" y="6360176"/>
                    <a:pt x="3331812" y="6355088"/>
                  </a:cubicBezTo>
                  <a:cubicBezTo>
                    <a:pt x="4469513" y="6360176"/>
                    <a:pt x="5522976" y="5756140"/>
                    <a:pt x="6093300" y="4771701"/>
                  </a:cubicBezTo>
                  <a:cubicBezTo>
                    <a:pt x="6663624" y="3787263"/>
                    <a:pt x="6663624" y="2572913"/>
                    <a:pt x="6093300" y="1588475"/>
                  </a:cubicBezTo>
                  <a:cubicBezTo>
                    <a:pt x="5522976" y="604036"/>
                    <a:pt x="4469513" y="0"/>
                    <a:pt x="3331812" y="5088"/>
                  </a:cubicBezTo>
                  <a:close/>
                </a:path>
              </a:pathLst>
            </a:custGeom>
            <a:solidFill>
              <a:srgbClr val="F69E22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284320" y="415956"/>
              <a:ext cx="5781360" cy="5518089"/>
            </a:xfrm>
            <a:custGeom>
              <a:avLst/>
              <a:gdLst/>
              <a:ahLst/>
              <a:cxnLst/>
              <a:rect l="l" t="t" r="r" b="b"/>
              <a:pathLst>
                <a:path w="5781360" h="5518089">
                  <a:moveTo>
                    <a:pt x="2890680" y="4414"/>
                  </a:moveTo>
                  <a:cubicBezTo>
                    <a:pt x="1903611" y="0"/>
                    <a:pt x="989627" y="524062"/>
                    <a:pt x="494813" y="1378160"/>
                  </a:cubicBezTo>
                  <a:cubicBezTo>
                    <a:pt x="0" y="2232259"/>
                    <a:pt x="0" y="3285829"/>
                    <a:pt x="494813" y="4139928"/>
                  </a:cubicBezTo>
                  <a:cubicBezTo>
                    <a:pt x="989627" y="4994026"/>
                    <a:pt x="1903611" y="5518088"/>
                    <a:pt x="2890680" y="5513674"/>
                  </a:cubicBezTo>
                  <a:cubicBezTo>
                    <a:pt x="3877749" y="5518088"/>
                    <a:pt x="4791733" y="4994026"/>
                    <a:pt x="5286547" y="4139928"/>
                  </a:cubicBezTo>
                  <a:cubicBezTo>
                    <a:pt x="5781360" y="3285829"/>
                    <a:pt x="5781360" y="2232259"/>
                    <a:pt x="5286547" y="1378161"/>
                  </a:cubicBezTo>
                  <a:cubicBezTo>
                    <a:pt x="4791733" y="524062"/>
                    <a:pt x="3877749" y="0"/>
                    <a:pt x="2890680" y="4414"/>
                  </a:cubicBezTo>
                  <a:close/>
                </a:path>
              </a:pathLst>
            </a:custGeom>
            <a:blipFill>
              <a:blip r:embed="rId7"/>
              <a:stretch>
                <a:fillRect l="223" t="-16665" r="223" b="-16665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-720085" y="1019145"/>
            <a:ext cx="10408581" cy="1543050"/>
            <a:chOff x="0" y="0"/>
            <a:chExt cx="2741355" cy="4064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741355" cy="406400"/>
            </a:xfrm>
            <a:custGeom>
              <a:avLst/>
              <a:gdLst/>
              <a:ahLst/>
              <a:cxnLst/>
              <a:rect l="l" t="t" r="r" b="b"/>
              <a:pathLst>
                <a:path w="2741355" h="406400">
                  <a:moveTo>
                    <a:pt x="2538155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2538155" y="406400"/>
                  </a:lnTo>
                  <a:lnTo>
                    <a:pt x="2741355" y="203200"/>
                  </a:lnTo>
                  <a:lnTo>
                    <a:pt x="2538155" y="0"/>
                  </a:lnTo>
                  <a:close/>
                </a:path>
              </a:pathLst>
            </a:custGeom>
            <a:solidFill>
              <a:srgbClr val="FFA500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2627055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sz="2000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552930" y="1035646"/>
            <a:ext cx="9542609" cy="1367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69"/>
              </a:lnSpc>
            </a:pPr>
            <a:r>
              <a:rPr lang="en-US" sz="8000" b="1" dirty="0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INFORMASI KONTAK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3332" y="2733611"/>
            <a:ext cx="9517089" cy="1344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640"/>
              </a:lnSpc>
            </a:pPr>
            <a:r>
              <a:rPr lang="en-US" sz="2800" b="1" dirty="0" err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Fakultas</a:t>
            </a:r>
            <a:r>
              <a:rPr lang="en-US" sz="2800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Pertanian</a:t>
            </a:r>
            <a:r>
              <a:rPr lang="en-US" sz="2800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 Universitas </a:t>
            </a:r>
            <a:r>
              <a:rPr lang="en-US" sz="2800" b="1" dirty="0" err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Tanjungpura</a:t>
            </a:r>
            <a:r>
              <a:rPr lang="en-US" sz="2800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.</a:t>
            </a:r>
          </a:p>
          <a:p>
            <a:pPr algn="just">
              <a:lnSpc>
                <a:spcPts val="3640"/>
              </a:lnSpc>
            </a:pPr>
            <a:r>
              <a:rPr lang="en-US" sz="2800" b="1" dirty="0" err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Jln</a:t>
            </a:r>
            <a:r>
              <a:rPr lang="en-US" sz="2800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. Prof. Dr. H. Hadari Nawawi. Pontianak 78124</a:t>
            </a:r>
          </a:p>
          <a:p>
            <a:pPr algn="just">
              <a:lnSpc>
                <a:spcPts val="3500"/>
              </a:lnSpc>
            </a:pPr>
            <a:endParaRPr lang="en-US" sz="2800" b="1" dirty="0">
              <a:solidFill>
                <a:srgbClr val="000000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4482747" y="5043217"/>
            <a:ext cx="6658004" cy="3215509"/>
            <a:chOff x="0" y="-76200"/>
            <a:chExt cx="8877339" cy="4287344"/>
          </a:xfrm>
        </p:grpSpPr>
        <p:sp>
          <p:nvSpPr>
            <p:cNvPr id="17" name="TextBox 17"/>
            <p:cNvSpPr txBox="1"/>
            <p:nvPr/>
          </p:nvSpPr>
          <p:spPr>
            <a:xfrm>
              <a:off x="44221" y="962393"/>
              <a:ext cx="8833118" cy="324875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3220"/>
                </a:lnSpc>
              </a:pPr>
              <a:r>
                <a:rPr lang="en-US" sz="2400" dirty="0" err="1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Dr.Ir</a:t>
              </a:r>
              <a:r>
                <a:rPr lang="en-US" sz="2400" dirty="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. Bambang </a:t>
              </a:r>
              <a:r>
                <a:rPr lang="en-US" sz="2400" dirty="0" err="1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Widiarso</a:t>
              </a:r>
              <a:r>
                <a:rPr lang="en-US" sz="2400" dirty="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, M.P</a:t>
              </a:r>
            </a:p>
            <a:p>
              <a:pPr algn="l">
                <a:lnSpc>
                  <a:spcPts val="3220"/>
                </a:lnSpc>
              </a:pPr>
              <a:r>
                <a:rPr lang="en-US" sz="2400" dirty="0">
                  <a:solidFill>
                    <a:srgbClr val="00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Roboto Bold"/>
                </a:rPr>
                <a:t>+62 812 5710 026</a:t>
              </a:r>
            </a:p>
            <a:p>
              <a:pPr algn="l">
                <a:lnSpc>
                  <a:spcPts val="3220"/>
                </a:lnSpc>
              </a:pPr>
              <a:endParaRPr lang="en-US" sz="2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 Bold"/>
              </a:endParaRPr>
            </a:p>
            <a:p>
              <a:pPr algn="l">
                <a:lnSpc>
                  <a:spcPts val="3220"/>
                </a:lnSpc>
              </a:pPr>
              <a:r>
                <a:rPr lang="en-US" sz="2400" dirty="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Rini </a:t>
              </a:r>
              <a:r>
                <a:rPr lang="en-US" sz="2400" dirty="0" err="1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Hazriani</a:t>
              </a:r>
              <a:r>
                <a:rPr lang="en-US" sz="2400" dirty="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, SP., </a:t>
              </a:r>
              <a:r>
                <a:rPr lang="en-US" sz="2400" dirty="0" err="1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M.Si</a:t>
              </a:r>
              <a:endPara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algn="l">
                <a:lnSpc>
                  <a:spcPts val="3220"/>
                </a:lnSpc>
              </a:pPr>
              <a:r>
                <a:rPr lang="en-US" sz="2400" dirty="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 +62 822 504 842 17</a:t>
              </a:r>
            </a:p>
            <a:p>
              <a:pPr algn="l">
                <a:lnSpc>
                  <a:spcPts val="3220"/>
                </a:lnSpc>
              </a:pPr>
              <a:endParaRPr lang="en-US" sz="24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76200"/>
              <a:ext cx="8569887" cy="8506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320"/>
                </a:lnSpc>
              </a:pPr>
              <a:r>
                <a:rPr lang="en-US" sz="4000" b="1">
                  <a:solidFill>
                    <a:srgbClr val="000000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KONTAK PERSON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1527928" y="7956656"/>
            <a:ext cx="6510514" cy="2304274"/>
            <a:chOff x="0" y="0"/>
            <a:chExt cx="7309086" cy="2715325"/>
          </a:xfrm>
        </p:grpSpPr>
        <p:sp>
          <p:nvSpPr>
            <p:cNvPr id="20" name="TextBox 20"/>
            <p:cNvSpPr txBox="1"/>
            <p:nvPr/>
          </p:nvSpPr>
          <p:spPr>
            <a:xfrm>
              <a:off x="1581525" y="41741"/>
              <a:ext cx="5727561" cy="9703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61"/>
                </a:lnSpc>
              </a:pPr>
              <a:r>
                <a:rPr lang="en-US" sz="24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 pertanian.untan.ac.id/s1-ilmu-tanah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0" y="857668"/>
              <a:ext cx="1900650" cy="857668"/>
            </a:xfrm>
            <a:custGeom>
              <a:avLst/>
              <a:gdLst/>
              <a:ahLst/>
              <a:cxnLst/>
              <a:rect l="l" t="t" r="r" b="b"/>
              <a:pathLst>
                <a:path w="1900650" h="857668">
                  <a:moveTo>
                    <a:pt x="0" y="0"/>
                  </a:moveTo>
                  <a:lnTo>
                    <a:pt x="1900650" y="0"/>
                  </a:lnTo>
                  <a:lnTo>
                    <a:pt x="1900650" y="857668"/>
                  </a:lnTo>
                  <a:lnTo>
                    <a:pt x="0" y="8576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>
              <a:off x="0" y="0"/>
              <a:ext cx="1900650" cy="857668"/>
            </a:xfrm>
            <a:custGeom>
              <a:avLst/>
              <a:gdLst/>
              <a:ahLst/>
              <a:cxnLst/>
              <a:rect l="l" t="t" r="r" b="b"/>
              <a:pathLst>
                <a:path w="1900650" h="857668">
                  <a:moveTo>
                    <a:pt x="0" y="0"/>
                  </a:moveTo>
                  <a:lnTo>
                    <a:pt x="1900650" y="0"/>
                  </a:lnTo>
                  <a:lnTo>
                    <a:pt x="1900650" y="857668"/>
                  </a:lnTo>
                  <a:lnTo>
                    <a:pt x="0" y="8576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23" name="Freeform 23"/>
            <p:cNvSpPr/>
            <p:nvPr/>
          </p:nvSpPr>
          <p:spPr>
            <a:xfrm>
              <a:off x="719377" y="1773578"/>
              <a:ext cx="461896" cy="461896"/>
            </a:xfrm>
            <a:custGeom>
              <a:avLst/>
              <a:gdLst/>
              <a:ahLst/>
              <a:cxnLst/>
              <a:rect l="l" t="t" r="r" b="b"/>
              <a:pathLst>
                <a:path w="461896" h="461896">
                  <a:moveTo>
                    <a:pt x="0" y="0"/>
                  </a:moveTo>
                  <a:lnTo>
                    <a:pt x="461896" y="0"/>
                  </a:lnTo>
                  <a:lnTo>
                    <a:pt x="461896" y="461896"/>
                  </a:lnTo>
                  <a:lnTo>
                    <a:pt x="0" y="4618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4" name="TextBox 24"/>
            <p:cNvSpPr txBox="1"/>
            <p:nvPr/>
          </p:nvSpPr>
          <p:spPr>
            <a:xfrm>
              <a:off x="1682957" y="947212"/>
              <a:ext cx="5524697" cy="9703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61"/>
                </a:lnSpc>
              </a:pPr>
              <a:r>
                <a:rPr lang="en-US" sz="2400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proditanahuntan.wordpress.com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682957" y="1744974"/>
              <a:ext cx="2474438" cy="9703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61"/>
                </a:lnSpc>
              </a:pPr>
              <a:r>
                <a:rPr lang="en-US" sz="24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kamahita.untan</a:t>
              </a: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04" r="-220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3878177" y="5975837"/>
            <a:ext cx="2425612" cy="2425612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08519" y="0"/>
                  </a:moveTo>
                  <a:lnTo>
                    <a:pt x="704281" y="0"/>
                  </a:lnTo>
                  <a:cubicBezTo>
                    <a:pt x="764214" y="0"/>
                    <a:pt x="812800" y="48586"/>
                    <a:pt x="812800" y="108519"/>
                  </a:cubicBezTo>
                  <a:lnTo>
                    <a:pt x="812800" y="704281"/>
                  </a:lnTo>
                  <a:cubicBezTo>
                    <a:pt x="812800" y="764214"/>
                    <a:pt x="764214" y="812800"/>
                    <a:pt x="704281" y="812800"/>
                  </a:cubicBezTo>
                  <a:lnTo>
                    <a:pt x="108519" y="812800"/>
                  </a:lnTo>
                  <a:cubicBezTo>
                    <a:pt x="48586" y="812800"/>
                    <a:pt x="0" y="764214"/>
                    <a:pt x="0" y="704281"/>
                  </a:cubicBezTo>
                  <a:lnTo>
                    <a:pt x="0" y="108519"/>
                  </a:lnTo>
                  <a:cubicBezTo>
                    <a:pt x="0" y="48586"/>
                    <a:pt x="48586" y="0"/>
                    <a:pt x="108519" y="0"/>
                  </a:cubicBezTo>
                  <a:close/>
                </a:path>
              </a:pathLst>
            </a:custGeom>
            <a:solidFill>
              <a:srgbClr val="05347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sz="20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522280" y="5975837"/>
            <a:ext cx="2425612" cy="2425612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08519" y="0"/>
                  </a:moveTo>
                  <a:lnTo>
                    <a:pt x="704281" y="0"/>
                  </a:lnTo>
                  <a:cubicBezTo>
                    <a:pt x="764214" y="0"/>
                    <a:pt x="812800" y="48586"/>
                    <a:pt x="812800" y="108519"/>
                  </a:cubicBezTo>
                  <a:lnTo>
                    <a:pt x="812800" y="704281"/>
                  </a:lnTo>
                  <a:cubicBezTo>
                    <a:pt x="812800" y="764214"/>
                    <a:pt x="764214" y="812800"/>
                    <a:pt x="704281" y="812800"/>
                  </a:cubicBezTo>
                  <a:lnTo>
                    <a:pt x="108519" y="812800"/>
                  </a:lnTo>
                  <a:cubicBezTo>
                    <a:pt x="48586" y="812800"/>
                    <a:pt x="0" y="764214"/>
                    <a:pt x="0" y="704281"/>
                  </a:cubicBezTo>
                  <a:lnTo>
                    <a:pt x="0" y="108519"/>
                  </a:lnTo>
                  <a:cubicBezTo>
                    <a:pt x="0" y="48586"/>
                    <a:pt x="48586" y="0"/>
                    <a:pt x="108519" y="0"/>
                  </a:cubicBezTo>
                  <a:close/>
                </a:path>
              </a:pathLst>
            </a:custGeom>
            <a:solidFill>
              <a:srgbClr val="FFA500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sz="200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250470" y="5975837"/>
            <a:ext cx="2425612" cy="2425612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08519" y="0"/>
                  </a:moveTo>
                  <a:lnTo>
                    <a:pt x="704281" y="0"/>
                  </a:lnTo>
                  <a:cubicBezTo>
                    <a:pt x="764214" y="0"/>
                    <a:pt x="812800" y="48586"/>
                    <a:pt x="812800" y="108519"/>
                  </a:cubicBezTo>
                  <a:lnTo>
                    <a:pt x="812800" y="704281"/>
                  </a:lnTo>
                  <a:cubicBezTo>
                    <a:pt x="812800" y="764214"/>
                    <a:pt x="764214" y="812800"/>
                    <a:pt x="704281" y="812800"/>
                  </a:cubicBezTo>
                  <a:lnTo>
                    <a:pt x="108519" y="812800"/>
                  </a:lnTo>
                  <a:cubicBezTo>
                    <a:pt x="48586" y="812800"/>
                    <a:pt x="0" y="764214"/>
                    <a:pt x="0" y="704281"/>
                  </a:cubicBezTo>
                  <a:lnTo>
                    <a:pt x="0" y="108519"/>
                  </a:lnTo>
                  <a:cubicBezTo>
                    <a:pt x="0" y="48586"/>
                    <a:pt x="48586" y="0"/>
                    <a:pt x="108519" y="0"/>
                  </a:cubicBezTo>
                  <a:close/>
                </a:path>
              </a:pathLst>
            </a:custGeom>
            <a:solidFill>
              <a:srgbClr val="05347E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sz="2000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1895157" y="5975837"/>
            <a:ext cx="2425612" cy="2425612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08519" y="0"/>
                  </a:moveTo>
                  <a:lnTo>
                    <a:pt x="704281" y="0"/>
                  </a:lnTo>
                  <a:cubicBezTo>
                    <a:pt x="764214" y="0"/>
                    <a:pt x="812800" y="48586"/>
                    <a:pt x="812800" y="108519"/>
                  </a:cubicBezTo>
                  <a:lnTo>
                    <a:pt x="812800" y="704281"/>
                  </a:lnTo>
                  <a:cubicBezTo>
                    <a:pt x="812800" y="764214"/>
                    <a:pt x="764214" y="812800"/>
                    <a:pt x="704281" y="812800"/>
                  </a:cubicBezTo>
                  <a:lnTo>
                    <a:pt x="108519" y="812800"/>
                  </a:lnTo>
                  <a:cubicBezTo>
                    <a:pt x="48586" y="812800"/>
                    <a:pt x="0" y="764214"/>
                    <a:pt x="0" y="704281"/>
                  </a:cubicBezTo>
                  <a:lnTo>
                    <a:pt x="0" y="108519"/>
                  </a:lnTo>
                  <a:cubicBezTo>
                    <a:pt x="0" y="48586"/>
                    <a:pt x="48586" y="0"/>
                    <a:pt x="108519" y="0"/>
                  </a:cubicBezTo>
                  <a:close/>
                </a:path>
              </a:pathLst>
            </a:custGeom>
            <a:solidFill>
              <a:srgbClr val="FFA500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sz="2000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2199020" y="2181097"/>
            <a:ext cx="14629319" cy="1309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780"/>
              </a:lnSpc>
            </a:pPr>
            <a:r>
              <a:rPr lang="en-US" sz="8000" b="1" dirty="0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AYO KULIAH DI ILMU TANAH UNTAN</a:t>
            </a:r>
          </a:p>
        </p:txBody>
      </p:sp>
      <p:sp>
        <p:nvSpPr>
          <p:cNvPr id="16" name="Freeform 16"/>
          <p:cNvSpPr/>
          <p:nvPr/>
        </p:nvSpPr>
        <p:spPr>
          <a:xfrm flipH="1" flipV="1">
            <a:off x="-807526" y="-394112"/>
            <a:ext cx="6384577" cy="2912963"/>
          </a:xfrm>
          <a:custGeom>
            <a:avLst/>
            <a:gdLst/>
            <a:ahLst/>
            <a:cxnLst/>
            <a:rect l="l" t="t" r="r" b="b"/>
            <a:pathLst>
              <a:path w="6384577" h="2912963">
                <a:moveTo>
                  <a:pt x="6384576" y="2912963"/>
                </a:moveTo>
                <a:lnTo>
                  <a:pt x="0" y="2912963"/>
                </a:lnTo>
                <a:lnTo>
                  <a:pt x="0" y="0"/>
                </a:lnTo>
                <a:lnTo>
                  <a:pt x="6384576" y="0"/>
                </a:lnTo>
                <a:lnTo>
                  <a:pt x="6384576" y="2912963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flipV="1">
            <a:off x="12405979" y="-394112"/>
            <a:ext cx="6384577" cy="2912963"/>
          </a:xfrm>
          <a:custGeom>
            <a:avLst/>
            <a:gdLst/>
            <a:ahLst/>
            <a:cxnLst/>
            <a:rect l="l" t="t" r="r" b="b"/>
            <a:pathLst>
              <a:path w="6384577" h="2912963">
                <a:moveTo>
                  <a:pt x="0" y="2912963"/>
                </a:moveTo>
                <a:lnTo>
                  <a:pt x="6384577" y="2912963"/>
                </a:lnTo>
                <a:lnTo>
                  <a:pt x="6384577" y="0"/>
                </a:lnTo>
                <a:lnTo>
                  <a:pt x="0" y="0"/>
                </a:lnTo>
                <a:lnTo>
                  <a:pt x="0" y="2912963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2333307" y="7811081"/>
            <a:ext cx="6384577" cy="2912963"/>
          </a:xfrm>
          <a:custGeom>
            <a:avLst/>
            <a:gdLst/>
            <a:ahLst/>
            <a:cxnLst/>
            <a:rect l="l" t="t" r="r" b="b"/>
            <a:pathLst>
              <a:path w="6384577" h="2912963">
                <a:moveTo>
                  <a:pt x="0" y="0"/>
                </a:moveTo>
                <a:lnTo>
                  <a:pt x="6384577" y="0"/>
                </a:lnTo>
                <a:lnTo>
                  <a:pt x="6384577" y="2912963"/>
                </a:lnTo>
                <a:lnTo>
                  <a:pt x="0" y="29129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flipH="1">
            <a:off x="-843372" y="7801818"/>
            <a:ext cx="6384577" cy="2912963"/>
          </a:xfrm>
          <a:custGeom>
            <a:avLst/>
            <a:gdLst/>
            <a:ahLst/>
            <a:cxnLst/>
            <a:rect l="l" t="t" r="r" b="b"/>
            <a:pathLst>
              <a:path w="6384577" h="2912963">
                <a:moveTo>
                  <a:pt x="6384577" y="0"/>
                </a:moveTo>
                <a:lnTo>
                  <a:pt x="0" y="0"/>
                </a:lnTo>
                <a:lnTo>
                  <a:pt x="0" y="2912964"/>
                </a:lnTo>
                <a:lnTo>
                  <a:pt x="6384577" y="2912964"/>
                </a:lnTo>
                <a:lnTo>
                  <a:pt x="6384577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4375758" y="6323680"/>
            <a:ext cx="1438064" cy="1308638"/>
          </a:xfrm>
          <a:custGeom>
            <a:avLst/>
            <a:gdLst/>
            <a:ahLst/>
            <a:cxnLst/>
            <a:rect l="l" t="t" r="r" b="b"/>
            <a:pathLst>
              <a:path w="1438064" h="1308638">
                <a:moveTo>
                  <a:pt x="0" y="0"/>
                </a:moveTo>
                <a:lnTo>
                  <a:pt x="1438064" y="0"/>
                </a:lnTo>
                <a:lnTo>
                  <a:pt x="1438064" y="1308638"/>
                </a:lnTo>
                <a:lnTo>
                  <a:pt x="0" y="13086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7116214" y="5975837"/>
            <a:ext cx="1711663" cy="1845911"/>
          </a:xfrm>
          <a:custGeom>
            <a:avLst/>
            <a:gdLst/>
            <a:ahLst/>
            <a:cxnLst/>
            <a:rect l="l" t="t" r="r" b="b"/>
            <a:pathLst>
              <a:path w="1711663" h="1845911">
                <a:moveTo>
                  <a:pt x="0" y="0"/>
                </a:moveTo>
                <a:lnTo>
                  <a:pt x="1711662" y="0"/>
                </a:lnTo>
                <a:lnTo>
                  <a:pt x="1711662" y="1845911"/>
                </a:lnTo>
                <a:lnTo>
                  <a:pt x="0" y="184591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9672800" y="6204910"/>
            <a:ext cx="1664184" cy="1546179"/>
          </a:xfrm>
          <a:custGeom>
            <a:avLst/>
            <a:gdLst/>
            <a:ahLst/>
            <a:cxnLst/>
            <a:rect l="l" t="t" r="r" b="b"/>
            <a:pathLst>
              <a:path w="1664184" h="1546179">
                <a:moveTo>
                  <a:pt x="0" y="0"/>
                </a:moveTo>
                <a:lnTo>
                  <a:pt x="1664184" y="0"/>
                </a:lnTo>
                <a:lnTo>
                  <a:pt x="1664184" y="1546178"/>
                </a:lnTo>
                <a:lnTo>
                  <a:pt x="0" y="154617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2291331" y="6323680"/>
            <a:ext cx="1676299" cy="1672108"/>
          </a:xfrm>
          <a:custGeom>
            <a:avLst/>
            <a:gdLst/>
            <a:ahLst/>
            <a:cxnLst/>
            <a:rect l="l" t="t" r="r" b="b"/>
            <a:pathLst>
              <a:path w="1676299" h="1672108">
                <a:moveTo>
                  <a:pt x="0" y="0"/>
                </a:moveTo>
                <a:lnTo>
                  <a:pt x="1676300" y="0"/>
                </a:lnTo>
                <a:lnTo>
                  <a:pt x="1676300" y="1672108"/>
                </a:lnTo>
                <a:lnTo>
                  <a:pt x="0" y="167210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832592" y="3957176"/>
            <a:ext cx="16622816" cy="15359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9"/>
              </a:lnSpc>
            </a:pPr>
            <a:r>
              <a:rPr lang="en-US" sz="3200" b="1" dirty="0" err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Bergabunglah</a:t>
            </a:r>
            <a:r>
              <a:rPr lang="en-US" sz="3200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dengan</a:t>
            </a:r>
            <a:r>
              <a:rPr lang="en-US" sz="3200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 kami dan </a:t>
            </a:r>
            <a:r>
              <a:rPr lang="en-US" sz="3200" b="1" dirty="0" err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jadilah</a:t>
            </a:r>
            <a:r>
              <a:rPr lang="en-US" sz="3200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bagian</a:t>
            </a:r>
            <a:r>
              <a:rPr lang="en-US" sz="3200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dari</a:t>
            </a:r>
            <a:r>
              <a:rPr lang="en-US" sz="3200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generasi</a:t>
            </a:r>
            <a:r>
              <a:rPr lang="en-US" sz="3200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 soiler yang </a:t>
            </a:r>
            <a:r>
              <a:rPr lang="en-US" sz="3200" b="1" dirty="0" err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peduli</a:t>
            </a:r>
            <a:r>
              <a:rPr lang="en-US" sz="3200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pertanian</a:t>
            </a:r>
            <a:r>
              <a:rPr lang="en-US" sz="3200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 dan </a:t>
            </a:r>
            <a:r>
              <a:rPr lang="en-US" sz="3200" b="1" dirty="0" err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pembangunan</a:t>
            </a:r>
            <a:r>
              <a:rPr lang="en-US" sz="3200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berkelanjutan</a:t>
            </a:r>
            <a:r>
              <a:rPr lang="en-US" sz="3200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!</a:t>
            </a:r>
          </a:p>
          <a:p>
            <a:pPr algn="ctr">
              <a:lnSpc>
                <a:spcPts val="4059"/>
              </a:lnSpc>
              <a:spcBef>
                <a:spcPct val="0"/>
              </a:spcBef>
            </a:pPr>
            <a:endParaRPr lang="en-US" sz="3200" b="1" dirty="0">
              <a:solidFill>
                <a:srgbClr val="000000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4368145" y="7796158"/>
            <a:ext cx="1445677" cy="382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400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VIVA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672800" y="7796158"/>
            <a:ext cx="1633264" cy="382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400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SOIL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960498" y="7796158"/>
            <a:ext cx="1633264" cy="382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400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SOIL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291331" y="7796158"/>
            <a:ext cx="1633264" cy="382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400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SOLID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1126</Words>
  <Application>Microsoft Office PowerPoint</Application>
  <PresentationFormat>Custom</PresentationFormat>
  <Paragraphs>179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Arial</vt:lpstr>
      <vt:lpstr>Canva Sans</vt:lpstr>
      <vt:lpstr>Canva Sans Bold</vt:lpstr>
      <vt:lpstr>Oswald Bold</vt:lpstr>
      <vt:lpstr>Oswald</vt:lpstr>
      <vt:lpstr>Roboto Bold</vt:lpstr>
      <vt:lpstr>Roboto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Biru Dan Jingga Modern Presentasi Bisnis</dc:title>
  <dc:creator>Nuriman</dc:creator>
  <cp:lastModifiedBy>Muhammad Nuriman</cp:lastModifiedBy>
  <cp:revision>27</cp:revision>
  <dcterms:created xsi:type="dcterms:W3CDTF">2006-08-16T00:00:00Z</dcterms:created>
  <dcterms:modified xsi:type="dcterms:W3CDTF">2025-09-28T14:33:33Z</dcterms:modified>
  <dc:identifier>DAG0KjdK2VA</dc:identifier>
</cp:coreProperties>
</file>